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3" r:id="rId2"/>
    <p:sldMasterId id="2147483698" r:id="rId3"/>
    <p:sldMasterId id="2147483717" r:id="rId4"/>
  </p:sldMasterIdLst>
  <p:notesMasterIdLst>
    <p:notesMasterId r:id="rId20"/>
  </p:notesMasterIdLst>
  <p:sldIdLst>
    <p:sldId id="262" r:id="rId5"/>
    <p:sldId id="1122" r:id="rId6"/>
    <p:sldId id="1109" r:id="rId7"/>
    <p:sldId id="273" r:id="rId8"/>
    <p:sldId id="1064" r:id="rId9"/>
    <p:sldId id="322" r:id="rId10"/>
    <p:sldId id="330" r:id="rId11"/>
    <p:sldId id="425" r:id="rId12"/>
    <p:sldId id="1129" r:id="rId13"/>
    <p:sldId id="1134" r:id="rId14"/>
    <p:sldId id="1135" r:id="rId15"/>
    <p:sldId id="1139" r:id="rId16"/>
    <p:sldId id="1111" r:id="rId17"/>
    <p:sldId id="1124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6">
          <p15:clr>
            <a:srgbClr val="A4A3A4"/>
          </p15:clr>
        </p15:guide>
        <p15:guide id="2" pos="704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va" initials="R" lastIdx="6" clrIdx="0">
    <p:extLst>
      <p:ext uri="{19B8F6BF-5375-455C-9EA6-DF929625EA0E}">
        <p15:presenceInfo xmlns:p15="http://schemas.microsoft.com/office/powerpoint/2012/main" userId="S-1-5-21-3324421594-1859045628-3115907002-1380" providerId="AD"/>
      </p:ext>
    </p:extLst>
  </p:cmAuthor>
  <p:cmAuthor id="2" name="Rachna Arora" initials="RA" lastIdx="2" clrIdx="1">
    <p:extLst>
      <p:ext uri="{19B8F6BF-5375-455C-9EA6-DF929625EA0E}">
        <p15:presenceInfo xmlns:p15="http://schemas.microsoft.com/office/powerpoint/2012/main" userId="S-1-5-21-3324421594-1859045628-3115907002-1235" providerId="AD"/>
      </p:ext>
    </p:extLst>
  </p:cmAuthor>
  <p:cmAuthor id="3" name="Katharina Paterok" initials="KP" lastIdx="30" clrIdx="2">
    <p:extLst>
      <p:ext uri="{19B8F6BF-5375-455C-9EA6-DF929625EA0E}">
        <p15:presenceInfo xmlns:p15="http://schemas.microsoft.com/office/powerpoint/2012/main" userId="Katharina Paterok" providerId="None"/>
      </p:ext>
    </p:extLst>
  </p:cmAuthor>
  <p:cmAuthor id="4" name="Arora, Rachna GIZ IN" initials="ARGI" lastIdx="6" clrIdx="3">
    <p:extLst>
      <p:ext uri="{19B8F6BF-5375-455C-9EA6-DF929625EA0E}">
        <p15:presenceInfo xmlns:p15="http://schemas.microsoft.com/office/powerpoint/2012/main" userId="S::rachna.arora@giz.de::77ece5f7-0985-4c59-b5a4-3f054a0d6a75" providerId="AD"/>
      </p:ext>
    </p:extLst>
  </p:cmAuthor>
  <p:cmAuthor id="5" name="Katharina Paterok" initials="KP [2]" lastIdx="1" clrIdx="4">
    <p:extLst>
      <p:ext uri="{19B8F6BF-5375-455C-9EA6-DF929625EA0E}">
        <p15:presenceInfo xmlns:p15="http://schemas.microsoft.com/office/powerpoint/2012/main" userId="2bfb21872e631bc9" providerId="Windows Live"/>
      </p:ext>
    </p:extLst>
  </p:cmAuthor>
  <p:cmAuthor id="6" name="Prakash, Reva GIZ IN" initials="PRGI" lastIdx="5" clrIdx="5">
    <p:extLst>
      <p:ext uri="{19B8F6BF-5375-455C-9EA6-DF929625EA0E}">
        <p15:presenceInfo xmlns:p15="http://schemas.microsoft.com/office/powerpoint/2012/main" userId="S::reva.prakash@giz.de::bd844c64-d898-448e-a358-c6e64b9179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176"/>
    <a:srgbClr val="003C8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72613" autoAdjust="0"/>
  </p:normalViewPr>
  <p:slideViewPr>
    <p:cSldViewPr snapToGrid="0" snapToObjects="1">
      <p:cViewPr varScale="1">
        <p:scale>
          <a:sx n="83" d="100"/>
          <a:sy n="83" d="100"/>
        </p:scale>
        <p:origin x="2628" y="78"/>
      </p:cViewPr>
      <p:guideLst>
        <p:guide orient="horz" pos="926"/>
        <p:guide pos="704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B7BA40-0507-4316-BA0C-5AF2780E8BC7}" type="doc">
      <dgm:prSet loTypeId="urn:microsoft.com/office/officeart/2005/8/layout/vList2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IN"/>
        </a:p>
      </dgm:t>
    </dgm:pt>
    <dgm:pt modelId="{0CD4C819-C846-41F3-8A0F-117CE8BF1F62}">
      <dgm:prSet custT="1"/>
      <dgm:spPr>
        <a:solidFill>
          <a:srgbClr val="2C2268"/>
        </a:solidFill>
      </dgm:spPr>
      <dgm:t>
        <a:bodyPr/>
        <a:lstStyle/>
        <a:p>
          <a:pPr algn="ctr"/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EU-India Partnership for Circular Economy</a:t>
          </a:r>
        </a:p>
        <a:p>
          <a:pPr algn="ctr"/>
          <a:r>
            <a:rPr lang="en-US" sz="2200" dirty="0">
              <a:latin typeface="Arial" panose="020B0604020202020204" pitchFamily="34" charset="0"/>
              <a:cs typeface="Arial" panose="020B0604020202020204" pitchFamily="34" charset="0"/>
            </a:rPr>
            <a:t>&amp; Resource Efficiency </a:t>
          </a:r>
          <a:endParaRPr lang="en-IN" sz="2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9AA68C-9513-41C4-8F09-CF51E40C7CA2}" type="parTrans" cxnId="{C7836312-1BF6-460F-922B-9965C9542AC5}">
      <dgm:prSet/>
      <dgm:spPr/>
      <dgm:t>
        <a:bodyPr/>
        <a:lstStyle/>
        <a:p>
          <a:pPr algn="ctr"/>
          <a:endParaRPr lang="en-IN" sz="1600">
            <a:latin typeface="Garamond" panose="02020404030301010803" pitchFamily="18" charset="0"/>
          </a:endParaRPr>
        </a:p>
      </dgm:t>
    </dgm:pt>
    <dgm:pt modelId="{5B24A442-04C8-49CA-AAD5-340A3D32BD9B}" type="sibTrans" cxnId="{C7836312-1BF6-460F-922B-9965C9542AC5}">
      <dgm:prSet/>
      <dgm:spPr/>
      <dgm:t>
        <a:bodyPr/>
        <a:lstStyle/>
        <a:p>
          <a:pPr algn="ctr"/>
          <a:endParaRPr lang="en-IN" sz="1600">
            <a:latin typeface="Garamond" panose="02020404030301010803" pitchFamily="18" charset="0"/>
          </a:endParaRPr>
        </a:p>
      </dgm:t>
    </dgm:pt>
    <dgm:pt modelId="{1349DCAF-5BBE-4718-AA93-BB48F5058FBF}">
      <dgm:prSet custT="1"/>
      <dgm:spPr>
        <a:solidFill>
          <a:schemeClr val="bg1"/>
        </a:solidFill>
        <a:ln>
          <a:solidFill>
            <a:srgbClr val="2C2268"/>
          </a:solidFill>
        </a:ln>
      </dgm:spPr>
      <dgm:t>
        <a:bodyPr/>
        <a:lstStyle/>
        <a:p>
          <a:pPr algn="ctr"/>
          <a:r>
            <a:rPr lang="en-US" sz="1800" dirty="0">
              <a:solidFill>
                <a:srgbClr val="2C2268"/>
              </a:solidFill>
              <a:latin typeface="Arial" panose="020B0604020202020204" pitchFamily="34" charset="0"/>
              <a:cs typeface="Arial" panose="020B0604020202020204" pitchFamily="34" charset="0"/>
            </a:rPr>
            <a:t>Supporting Policy Development &amp; Implementation of Resource Efficiency </a:t>
          </a:r>
          <a:endParaRPr lang="en-IN" sz="1800" dirty="0">
            <a:solidFill>
              <a:srgbClr val="2C2268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3FDCE4-3953-40C9-A945-44F55DF9B1EC}" type="parTrans" cxnId="{FE80F257-01B5-42BB-BA2D-9A2A6A2D6666}">
      <dgm:prSet/>
      <dgm:spPr/>
      <dgm:t>
        <a:bodyPr/>
        <a:lstStyle/>
        <a:p>
          <a:pPr algn="ctr"/>
          <a:endParaRPr lang="en-IN" sz="1600">
            <a:latin typeface="Garamond" panose="02020404030301010803" pitchFamily="18" charset="0"/>
          </a:endParaRPr>
        </a:p>
      </dgm:t>
    </dgm:pt>
    <dgm:pt modelId="{E2034C94-EE9A-4AC2-85A5-8F6B3F2E2ACA}" type="sibTrans" cxnId="{FE80F257-01B5-42BB-BA2D-9A2A6A2D6666}">
      <dgm:prSet/>
      <dgm:spPr/>
      <dgm:t>
        <a:bodyPr/>
        <a:lstStyle/>
        <a:p>
          <a:pPr algn="ctr"/>
          <a:endParaRPr lang="en-IN" sz="1600">
            <a:latin typeface="Garamond" panose="02020404030301010803" pitchFamily="18" charset="0"/>
          </a:endParaRPr>
        </a:p>
      </dgm:t>
    </dgm:pt>
    <dgm:pt modelId="{B9685786-46CB-43C0-97FD-D6D59C54CBC3}" type="pres">
      <dgm:prSet presAssocID="{0DB7BA40-0507-4316-BA0C-5AF2780E8BC7}" presName="linear" presStyleCnt="0">
        <dgm:presLayoutVars>
          <dgm:animLvl val="lvl"/>
          <dgm:resizeHandles val="exact"/>
        </dgm:presLayoutVars>
      </dgm:prSet>
      <dgm:spPr/>
    </dgm:pt>
    <dgm:pt modelId="{C1A0892D-75F4-4C5B-8DB0-C89EB31B2B03}" type="pres">
      <dgm:prSet presAssocID="{0CD4C819-C846-41F3-8A0F-117CE8BF1F62}" presName="parentText" presStyleLbl="node1" presStyleIdx="0" presStyleCnt="2" custScaleY="100549" custLinFactY="-2725" custLinFactNeighborY="-100000">
        <dgm:presLayoutVars>
          <dgm:chMax val="0"/>
          <dgm:bulletEnabled val="1"/>
        </dgm:presLayoutVars>
      </dgm:prSet>
      <dgm:spPr/>
    </dgm:pt>
    <dgm:pt modelId="{F770ADBE-8CEF-42C1-BF46-8BE3088720C7}" type="pres">
      <dgm:prSet presAssocID="{5B24A442-04C8-49CA-AAD5-340A3D32BD9B}" presName="spacer" presStyleCnt="0"/>
      <dgm:spPr/>
    </dgm:pt>
    <dgm:pt modelId="{3F82F4CA-CD8E-4A15-B46F-753E5B34031F}" type="pres">
      <dgm:prSet presAssocID="{1349DCAF-5BBE-4718-AA93-BB48F5058FBF}" presName="parentText" presStyleLbl="node1" presStyleIdx="1" presStyleCnt="2" custScaleY="59753" custLinFactY="-8443" custLinFactNeighborY="-100000">
        <dgm:presLayoutVars>
          <dgm:chMax val="0"/>
          <dgm:bulletEnabled val="1"/>
        </dgm:presLayoutVars>
      </dgm:prSet>
      <dgm:spPr/>
    </dgm:pt>
  </dgm:ptLst>
  <dgm:cxnLst>
    <dgm:cxn modelId="{712E6400-4173-4507-A339-C7D331AB489C}" type="presOf" srcId="{0CD4C819-C846-41F3-8A0F-117CE8BF1F62}" destId="{C1A0892D-75F4-4C5B-8DB0-C89EB31B2B03}" srcOrd="0" destOrd="0" presId="urn:microsoft.com/office/officeart/2005/8/layout/vList2"/>
    <dgm:cxn modelId="{C7836312-1BF6-460F-922B-9965C9542AC5}" srcId="{0DB7BA40-0507-4316-BA0C-5AF2780E8BC7}" destId="{0CD4C819-C846-41F3-8A0F-117CE8BF1F62}" srcOrd="0" destOrd="0" parTransId="{DF9AA68C-9513-41C4-8F09-CF51E40C7CA2}" sibTransId="{5B24A442-04C8-49CA-AAD5-340A3D32BD9B}"/>
    <dgm:cxn modelId="{37679A36-6BDB-48AE-8199-6B6161C5F147}" type="presOf" srcId="{1349DCAF-5BBE-4718-AA93-BB48F5058FBF}" destId="{3F82F4CA-CD8E-4A15-B46F-753E5B34031F}" srcOrd="0" destOrd="0" presId="urn:microsoft.com/office/officeart/2005/8/layout/vList2"/>
    <dgm:cxn modelId="{D7ACD551-4AA0-4694-8177-429F22545D29}" type="presOf" srcId="{0DB7BA40-0507-4316-BA0C-5AF2780E8BC7}" destId="{B9685786-46CB-43C0-97FD-D6D59C54CBC3}" srcOrd="0" destOrd="0" presId="urn:microsoft.com/office/officeart/2005/8/layout/vList2"/>
    <dgm:cxn modelId="{FE80F257-01B5-42BB-BA2D-9A2A6A2D6666}" srcId="{0DB7BA40-0507-4316-BA0C-5AF2780E8BC7}" destId="{1349DCAF-5BBE-4718-AA93-BB48F5058FBF}" srcOrd="1" destOrd="0" parTransId="{5C3FDCE4-3953-40C9-A945-44F55DF9B1EC}" sibTransId="{E2034C94-EE9A-4AC2-85A5-8F6B3F2E2ACA}"/>
    <dgm:cxn modelId="{CA2365C1-D5A6-41EB-8F49-B41F34FFC59C}" type="presParOf" srcId="{B9685786-46CB-43C0-97FD-D6D59C54CBC3}" destId="{C1A0892D-75F4-4C5B-8DB0-C89EB31B2B03}" srcOrd="0" destOrd="0" presId="urn:microsoft.com/office/officeart/2005/8/layout/vList2"/>
    <dgm:cxn modelId="{764F3FED-2DC9-489C-8863-2E616064F201}" type="presParOf" srcId="{B9685786-46CB-43C0-97FD-D6D59C54CBC3}" destId="{F770ADBE-8CEF-42C1-BF46-8BE3088720C7}" srcOrd="1" destOrd="0" presId="urn:microsoft.com/office/officeart/2005/8/layout/vList2"/>
    <dgm:cxn modelId="{BD0D7D9C-40BD-4112-8A18-048D7FEE5AD7}" type="presParOf" srcId="{B9685786-46CB-43C0-97FD-D6D59C54CBC3}" destId="{3F82F4CA-CD8E-4A15-B46F-753E5B34031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0892D-75F4-4C5B-8DB0-C89EB31B2B03}">
      <dsp:nvSpPr>
        <dsp:cNvPr id="0" name=""/>
        <dsp:cNvSpPr/>
      </dsp:nvSpPr>
      <dsp:spPr>
        <a:xfrm>
          <a:off x="0" y="0"/>
          <a:ext cx="6384224" cy="842294"/>
        </a:xfrm>
        <a:prstGeom prst="roundRect">
          <a:avLst/>
        </a:prstGeom>
        <a:solidFill>
          <a:srgbClr val="2C226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EU-India Partnership for Circular Economy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&amp; Resource Efficiency </a:t>
          </a:r>
          <a:endParaRPr lang="en-IN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117" y="41117"/>
        <a:ext cx="6301990" cy="760060"/>
      </dsp:txXfrm>
    </dsp:sp>
    <dsp:sp modelId="{3F82F4CA-CD8E-4A15-B46F-753E5B34031F}">
      <dsp:nvSpPr>
        <dsp:cNvPr id="0" name=""/>
        <dsp:cNvSpPr/>
      </dsp:nvSpPr>
      <dsp:spPr>
        <a:xfrm>
          <a:off x="0" y="772023"/>
          <a:ext cx="6384224" cy="500548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rgbClr val="2C226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2C2268"/>
              </a:solidFill>
              <a:latin typeface="Arial" panose="020B0604020202020204" pitchFamily="34" charset="0"/>
              <a:cs typeface="Arial" panose="020B0604020202020204" pitchFamily="34" charset="0"/>
            </a:rPr>
            <a:t>Supporting Policy Development &amp; Implementation of Resource Efficiency </a:t>
          </a:r>
          <a:endParaRPr lang="en-IN" sz="1800" kern="1200" dirty="0">
            <a:solidFill>
              <a:srgbClr val="2C2268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435" y="796458"/>
        <a:ext cx="6335354" cy="451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F6F4E-E2F3-4B7E-9140-A9EC77A77FE5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6F4FC-1984-422B-B685-167575DF5A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69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41B54584-3564-40D3-BBF2-490C5A19A9A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E8589994-7472-440A-85A1-972018CDEB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US"/>
              <a:t>Example for a Project or Programm slide with most important aspects/goals and impacts/testimonials (we know Sakri is KfW, just a nice example</a:t>
            </a:r>
            <a:r>
              <a:rPr lang="de-DE" altLang="en-US">
                <a:sym typeface="Wingdings" panose="05000000000000000000" pitchFamily="2" charset="2"/>
              </a:rPr>
              <a:t>) </a:t>
            </a:r>
            <a:endParaRPr lang="de-DE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DAA0F6D0-EC6A-4D2D-854A-BCE27246D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4B909A7-178A-43AF-A436-29729862EF39}" type="slidenum">
              <a:rPr lang="en-US" altLang="en-US" smtClean="0">
                <a:latin typeface="Calibri" panose="020F0502020204030204" pitchFamily="34" charset="0"/>
              </a:rPr>
              <a:pPr/>
              <a:t>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A9C091AA-954E-473D-970E-D50C054B49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734222D0-F735-4C13-ABD0-258426D285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fontAlgn="t" hangingPunct="1"/>
            <a:endParaRPr lang="en-IN" altLang="en-U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34158BA8-7BCA-4EC5-A585-59FE985D0E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74D96-9F3A-494A-865E-C6A2CF149A93}" type="slidenum">
              <a:rPr kumimoji="0" lang="en-I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203682A5-1FA3-4010-BED2-28F727F3C5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E565081F-705B-48F6-909F-566DB3EA83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C7D6BB38-F602-4E69-A361-1D47C8EBCF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50A4080-3079-4873-A0D1-7E9150327996}" type="slidenum">
              <a:rPr lang="en-GB" altLang="en-US" smtClean="0">
                <a:latin typeface="Calibri" panose="020F0502020204030204" pitchFamily="34" charset="0"/>
              </a:rPr>
              <a:pPr/>
              <a:t>7</a:t>
            </a:fld>
            <a:endParaRPr lang="en-GB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6F4FC-1984-422B-B685-167575DF5A7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36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21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6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BEA1-CDCE-4038-B7AF-15194234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C837B-C87E-4C1A-B79F-EDAA7BEE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8D615-433D-4C36-B97B-6DFA8956C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2CBE2-04C9-4D3D-B758-20D5A626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17ACD-71CB-4F33-938E-A8981CE6EF5A}" type="datetimeFigureOut">
              <a:rPr lang="en-IN"/>
              <a:pPr>
                <a:defRPr/>
              </a:pPr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FB0E9-C0A3-4677-AA1D-FBB80931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F8F93-5EBB-4541-A27E-9F1BF8C5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61277-44C0-4FF1-ACE8-926732B8E99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238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ergy Project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9EB9D6-E45E-4283-B013-21721FE87457}"/>
              </a:ext>
            </a:extLst>
          </p:cNvPr>
          <p:cNvCxnSpPr/>
          <p:nvPr userDrawn="1"/>
        </p:nvCxnSpPr>
        <p:spPr>
          <a:xfrm>
            <a:off x="2836863" y="917575"/>
            <a:ext cx="0" cy="91440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286001"/>
            <a:ext cx="2827735" cy="365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676343" y="914400"/>
            <a:ext cx="68580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309812" y="6165850"/>
            <a:ext cx="51435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85800" y="6165850"/>
            <a:ext cx="51435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227137" y="6165850"/>
            <a:ext cx="51435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768475" y="6165850"/>
            <a:ext cx="51435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endParaRPr lang="en-US" noProof="0"/>
          </a:p>
        </p:txBody>
      </p:sp>
      <p:sp>
        <p:nvSpPr>
          <p:cNvPr id="36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207739" y="761412"/>
            <a:ext cx="5250462" cy="106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i="0">
                <a:solidFill>
                  <a:srgbClr val="1E73BA"/>
                </a:solidFill>
                <a:latin typeface="GIZ Gravur Con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3207740" y="2286000"/>
            <a:ext cx="5250462" cy="36576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9234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E8401-5ADA-4092-B275-3ECFC70F8EE9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E6E30-611B-4058-8731-5C16FF58A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9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, subhead,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84000" y="2448000"/>
            <a:ext cx="7776000" cy="3816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rgbClr val="C80F0F"/>
              </a:buClr>
              <a:buSzTx/>
              <a:buFontTx/>
              <a:buNone/>
              <a:tabLst>
                <a:tab pos="2190750" algn="l"/>
              </a:tabLst>
              <a:defRPr sz="1800" baseline="0"/>
            </a:lvl1pPr>
            <a:lvl2pPr marL="360000" indent="-360000">
              <a:buClr>
                <a:srgbClr val="C80F0F"/>
              </a:buClr>
              <a:buFont typeface="Arial" pitchFamily="34" charset="0"/>
              <a:buChar char="•"/>
              <a:defRPr sz="1800"/>
            </a:lvl2pPr>
            <a:lvl3pPr marL="720000">
              <a:defRPr sz="1800"/>
            </a:lvl3pPr>
            <a:lvl4pPr marL="1080000">
              <a:defRPr sz="1800" baseline="0"/>
            </a:lvl4pPr>
            <a:lvl5pPr marL="1440000">
              <a:defRPr sz="1800" baseline="0"/>
            </a:lvl5pPr>
            <a:lvl6pPr marL="1800000">
              <a:defRPr baseline="0"/>
            </a:lvl6pPr>
            <a:lvl7pPr marL="2160000">
              <a:defRPr baseline="0"/>
            </a:lvl7pPr>
            <a:lvl8pPr marL="2520000">
              <a:defRPr baseline="0"/>
            </a:lvl8pPr>
            <a:lvl9pPr marL="2880000"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8B4B59-7D39-426A-A7E3-5F6D73BD09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9450" y="6581775"/>
            <a:ext cx="1295400" cy="246063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999999"/>
                </a:solidFill>
              </a:defRPr>
            </a:lvl1pPr>
          </a:lstStyle>
          <a:p>
            <a:pPr>
              <a:defRPr/>
            </a:pPr>
            <a:fld id="{607134B8-DBE3-475A-BA94-2E3DB68DBDA2}" type="datetime1">
              <a:rPr lang="en-US"/>
              <a:pPr>
                <a:defRPr/>
              </a:pPr>
              <a:t>5/9/2023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868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D3C6AC-3C2B-4075-AF38-616E40F4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9450" y="6581775"/>
            <a:ext cx="1295400" cy="24606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0B70727-BA99-4A8B-B070-898FC5BD9116}" type="datetime1">
              <a:rPr lang="de-DE"/>
              <a:pPr>
                <a:defRPr/>
              </a:pPr>
              <a:t>09.05.2023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27845A-7555-4656-B48B-18C7087A8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BZ"/>
          </a:p>
        </p:txBody>
      </p:sp>
    </p:spTree>
    <p:extLst>
      <p:ext uri="{BB962C8B-B14F-4D97-AF65-F5344CB8AC3E}">
        <p14:creationId xmlns:p14="http://schemas.microsoft.com/office/powerpoint/2010/main" val="149819007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BC2F-8369-432B-958B-2C380A4BD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0F994-6D0E-484F-BEBF-22D025FC5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290D5-C9B1-4348-937F-F23C4F78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0E7DC-7DF1-4264-8735-D716B8AF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04005-690D-4B14-9CF4-50415A7A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47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EBED-5DBB-4800-A1F9-46FB8936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7491-FD0E-4E6C-9ED4-E42091961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8CC0D-47DE-40AC-A939-F7F964EE0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697F3-384A-440B-8730-9B271BAB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4082-394A-48CE-9387-1418054F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98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17CB-BCFF-48F5-96B4-415AC7DB9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34EA2-2D55-44F9-A4C7-402B11D7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8B84-0406-4CBF-B550-3E160C33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22CA4-65E2-4D68-896B-C18394D0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36925-60FA-48E8-AC9D-7F4A6977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184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6830-5D4A-4FC0-838D-1E1457D2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0593D-DE07-467A-BB5F-BB7F31CB8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9EEF-E4F0-4EB9-AA20-7D2AF30DD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A104E-34DE-4BFB-BDF8-61AF9BB8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3FB06-D829-4A95-A41A-FCAA5DA3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EF5D6-D727-40FA-9A23-4FDE54C5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22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683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C0FF6-E240-4EA9-852C-F9B889E2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31686-76F4-4809-A7B9-F357DDE35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F27B0-8A42-4CB5-93E2-7C559E5D1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6BF23-6994-47BD-A201-EFA41B4D1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49744F-1646-4553-8730-7376A304F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45372F-7842-49D7-9309-92E41CE7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3A12B-1977-43BA-AF62-CF399068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904B8B-5780-4D7E-8257-34E5C2C0A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268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D4EA-B7F8-49D7-A205-383DD5B4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F242D-7052-4C7C-ADDC-72AC87CD4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6F60C-D444-4B08-A18A-5DA87DFF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1BF52-25D8-44BB-A00D-BC90FF90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863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E691DF-3E50-48A2-ABE6-0B3B8DAF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36593B-AC45-4B4A-85F3-C6CCC2A6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CCD88-A246-4122-A323-3616CBD1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758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2D13-FB1A-4CCD-BAD9-0870D201E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C125-2C3F-4D53-A8E3-7C1094FF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B9938-D70C-4D81-8C41-428802952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0ECB1-72A6-4744-804F-877DA356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0DF2C-1DFD-4625-8D96-D6E23913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7DF1F-A895-44CC-BC36-5C3A7D70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744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AD6C-ED2A-41F9-A86E-FC70F023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CD251-E37F-42EF-BDD4-970C55E2F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EA8FE-1B75-4A24-8A8A-5D61EA3BF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0E987-AC1F-4BB3-95A7-9B7FF2DA9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5F671-CA9C-42C2-B86B-263C0840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F4C28-8A22-4483-945F-1C4F42C8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938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1C4A-EAC6-487A-9106-B514C485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27C94-11FC-40CB-A219-D88C4120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668E9-69D9-47E2-94A3-6D0D8044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8187D-12A9-4AEC-89AD-92C9381F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E6A17-9D43-4C55-97B3-62F5C3B8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23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09E4E-15E6-4C8F-8C4D-A1F1F2734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D22F6-65F4-4850-82E3-25D77FCD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F257-289E-4493-883B-C2F421F9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847-5672-42EB-BBBF-A3098FE0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D65AF-0110-4035-BE77-F3EF0767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201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29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2493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7259A1E-71CD-4205-A082-1E647F35FE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005EF-A152-4C68-9022-68D7B7C9C148}" type="datetimeFigureOut">
              <a:rPr lang="en-US"/>
              <a:pPr>
                <a:defRPr/>
              </a:pPr>
              <a:t>5/9/2023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A9D8AFF-3DBC-4754-9CA5-A2F650B4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4111B37-CF83-4D1F-95B8-0C13D2E4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284D5-69CA-4599-B900-6CE79D8F06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2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CEC8107F-0569-5E40-BE39-C01623F3093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87D2BAA-517D-4C4F-9C77-5C358D86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86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73971CF2-DB87-43B4-940F-1C39E721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8029F-C969-402D-A1D0-DBEC0487FD2C}" type="datetimeFigureOut">
              <a:rPr lang="en-US"/>
              <a:pPr>
                <a:defRPr/>
              </a:pPr>
              <a:t>5/9/2023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45C79475-388E-4D0D-B455-8A64DB07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3BFED2BE-0780-4A81-8D5A-A195B818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11CB02-E798-46A3-AB91-2274926D0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451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>
            <a:extLst>
              <a:ext uri="{FF2B5EF4-FFF2-40B4-BE49-F238E27FC236}">
                <a16:creationId xmlns:a16="http://schemas.microsoft.com/office/drawing/2014/main" id="{83C3E87E-222D-48BA-A3B5-02D1F8891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617DC-C60C-4DDC-B42D-77C5CDC92B07}" type="datetimeFigureOut">
              <a:rPr lang="en-US"/>
              <a:pPr>
                <a:defRPr/>
              </a:pPr>
              <a:t>5/9/2023</a:t>
            </a:fld>
            <a:endParaRPr lang="en-US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F8D39F46-822B-4805-80C7-483891BD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982366EB-16B2-42E1-9555-D0E9845C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3C9A9-1795-4583-BEB9-DB31ECB9A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961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4565EC0-ABCF-4A2B-BBC6-D55D877C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A5410-C6D4-423B-8A59-87D4D845A7D8}" type="datetimeFigureOut">
              <a:rPr lang="en-US"/>
              <a:pPr>
                <a:defRPr/>
              </a:pPr>
              <a:t>5/9/2023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D385739-FE62-45DE-8CA7-4B1A0041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56BAD50-DD5E-4B7E-994A-1DD3BB00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CB915-A2B6-49E3-819A-6CDA7E1C21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0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044A48F3-9900-46C5-8059-2E9ACF1D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D5E5A-2471-4B5E-A460-628849ECDF47}" type="datetimeFigureOut">
              <a:rPr lang="en-US"/>
              <a:pPr>
                <a:defRPr/>
              </a:pPr>
              <a:t>5/9/2023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7455E3F-7F18-4F1D-85BF-34FBA81C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D16E4E5-1D42-4151-90D5-8CEB16B9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6D6CE-4B0D-4C72-99E4-3985F68D44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198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7600" y="1470027"/>
            <a:ext cx="6419850" cy="10842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717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08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336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, subhead, bulletpoints,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5" y="1482725"/>
            <a:ext cx="7775575" cy="619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84000" y="2448000"/>
            <a:ext cx="5760000" cy="3816000"/>
          </a:xfrm>
          <a:prstGeom prst="rect">
            <a:avLst/>
          </a:prstGeom>
        </p:spPr>
        <p:txBody>
          <a:bodyPr/>
          <a:lstStyle>
            <a:lvl1pPr marL="0" marR="0" indent="0" algn="l" defTabSz="514350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Clr>
                <a:srgbClr val="C80F0F"/>
              </a:buClr>
              <a:buSzTx/>
              <a:buFontTx/>
              <a:buNone/>
              <a:tabLst>
                <a:tab pos="1232297" algn="l"/>
              </a:tabLst>
              <a:defRPr sz="1013" baseline="0"/>
            </a:lvl1pPr>
            <a:lvl2pPr marL="202500" indent="-202500">
              <a:buClr>
                <a:srgbClr val="C80F0F"/>
              </a:buClr>
              <a:buFont typeface="Arial" pitchFamily="34" charset="0"/>
              <a:buChar char="•"/>
              <a:defRPr sz="1013"/>
            </a:lvl2pPr>
            <a:lvl3pPr marL="405000">
              <a:defRPr sz="1013"/>
            </a:lvl3pPr>
            <a:lvl4pPr marL="607500">
              <a:defRPr sz="1013" baseline="0"/>
            </a:lvl4pPr>
            <a:lvl5pPr marL="810000">
              <a:defRPr sz="1013" baseline="0"/>
            </a:lvl5pPr>
            <a:lvl6pPr marL="1012500">
              <a:defRPr baseline="0"/>
            </a:lvl6pPr>
            <a:lvl7pPr marL="1215000">
              <a:defRPr baseline="0"/>
            </a:lvl7pPr>
            <a:lvl8pPr marL="1417500">
              <a:defRPr baseline="0"/>
            </a:lvl8pPr>
            <a:lvl9pPr marL="1620000">
              <a:defRPr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2"/>
          </p:nvPr>
        </p:nvSpPr>
        <p:spPr>
          <a:xfrm>
            <a:off x="6786000" y="2448001"/>
            <a:ext cx="2358000" cy="334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13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C9BE9FF1-55C6-44C8-A5D4-37C289D380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862263" y="6581777"/>
            <a:ext cx="3419475" cy="24606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company presentation 2012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32F0A9B0-10FF-48F0-BCA9-5DD920E075E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79450" y="6581777"/>
            <a:ext cx="1295400" cy="24606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43DDF95-9D26-4B84-BE07-C34F546736C4}" type="datetime1">
              <a:rPr lang="en-GB"/>
              <a:pPr>
                <a:defRPr/>
              </a:pPr>
              <a:t>09/05/2023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10020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, subhead,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84000" y="2448000"/>
            <a:ext cx="7776000" cy="3816000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C80F0F"/>
              </a:buClr>
              <a:buSzTx/>
              <a:buFontTx/>
              <a:buNone/>
              <a:tabLst>
                <a:tab pos="1643063" algn="l"/>
              </a:tabLst>
              <a:defRPr sz="1350" baseline="0"/>
            </a:lvl1pPr>
            <a:lvl2pPr marL="270000" indent="-270000">
              <a:buClr>
                <a:srgbClr val="C80F0F"/>
              </a:buClr>
              <a:buFont typeface="Arial" pitchFamily="34" charset="0"/>
              <a:buChar char="•"/>
              <a:defRPr sz="1350"/>
            </a:lvl2pPr>
            <a:lvl3pPr marL="540000">
              <a:defRPr sz="1350"/>
            </a:lvl3pPr>
            <a:lvl4pPr marL="810000">
              <a:defRPr sz="1350" baseline="0"/>
            </a:lvl4pPr>
            <a:lvl5pPr marL="1080000">
              <a:defRPr sz="1350" baseline="0"/>
            </a:lvl5pPr>
            <a:lvl6pPr marL="1350000">
              <a:defRPr baseline="0"/>
            </a:lvl6pPr>
            <a:lvl7pPr marL="1620000">
              <a:defRPr baseline="0"/>
            </a:lvl7pPr>
            <a:lvl8pPr marL="1890000">
              <a:defRPr baseline="0"/>
            </a:lvl8pPr>
            <a:lvl9pPr marL="2160000"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808B23-DD1E-4004-907A-6C69EDC1D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9450" y="6581777"/>
            <a:ext cx="1295400" cy="246063"/>
          </a:xfrm>
          <a:prstGeom prst="rect">
            <a:avLst/>
          </a:prstGeom>
        </p:spPr>
        <p:txBody>
          <a:bodyPr/>
          <a:lstStyle>
            <a:lvl1pPr>
              <a:defRPr sz="1650" b="1">
                <a:solidFill>
                  <a:srgbClr val="999999"/>
                </a:solidFill>
              </a:defRPr>
            </a:lvl1pPr>
          </a:lstStyle>
          <a:p>
            <a:pPr>
              <a:defRPr/>
            </a:pPr>
            <a:fld id="{607134B8-DBE3-475A-BA94-2E3DB68DBDA2}" type="datetime1">
              <a:rPr lang="en-US"/>
              <a:pPr>
                <a:defRPr/>
              </a:pPr>
              <a:t>5/9/2023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3169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9C88F-6CAB-462E-B473-3983663A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2B9A7-271E-48A3-93F5-0996727C38F8}" type="datetimeFigureOut">
              <a:rPr lang="en-IN"/>
              <a:pPr>
                <a:defRPr/>
              </a:pPr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F7F48-01A6-4402-8DF3-6E0E6B23D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6A6DB-EA1E-415B-B24D-E611C308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FABE6-FB3D-4D35-A6F8-D71470AEECC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81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CEC8107F-0569-5E40-BE39-C01623F3093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87D2BAA-517D-4C4F-9C77-5C358D86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90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ergy Project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727FF1-424B-4931-873B-3066068EE9D9}"/>
              </a:ext>
            </a:extLst>
          </p:cNvPr>
          <p:cNvCxnSpPr/>
          <p:nvPr userDrawn="1"/>
        </p:nvCxnSpPr>
        <p:spPr>
          <a:xfrm>
            <a:off x="2836863" y="917575"/>
            <a:ext cx="0" cy="91440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2286001"/>
            <a:ext cx="2827735" cy="365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676343" y="914400"/>
            <a:ext cx="68580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/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309812" y="6165850"/>
            <a:ext cx="51435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endParaRPr lang="en-US" noProof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85800" y="6165850"/>
            <a:ext cx="51435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endParaRPr lang="en-US" noProof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227137" y="6165850"/>
            <a:ext cx="51435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endParaRPr lang="en-US" noProof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768475" y="6165850"/>
            <a:ext cx="51435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pPr lvl="0"/>
            <a:endParaRPr lang="en-US" noProof="0"/>
          </a:p>
        </p:txBody>
      </p:sp>
      <p:sp>
        <p:nvSpPr>
          <p:cNvPr id="36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207739" y="761412"/>
            <a:ext cx="5250462" cy="106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50" b="1" i="0">
                <a:solidFill>
                  <a:srgbClr val="1E73BA"/>
                </a:solidFill>
                <a:latin typeface="GIZ Gravur Con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3207740" y="2286001"/>
            <a:ext cx="5250462" cy="36576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25" b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494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CA5DE-8F1D-4816-A2B8-F8BE4914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7CC94-0AF4-4C09-8DF6-7F5F1E0EB3AF}" type="datetimeFigureOut">
              <a:rPr lang="en-IN"/>
              <a:pPr>
                <a:defRPr/>
              </a:pPr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40CA7-B821-4FA3-A439-04052B60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E002A-B0A7-4C5D-B98E-DBE0849C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8AC20-C698-4F6A-8167-9095994399D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2788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A491-29A3-4404-A3E1-8A542A96489C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21A5-8ACF-488A-9A64-3380933E85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255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214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CEC8107F-0569-5E40-BE39-C01623F3093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87D2BAA-517D-4C4F-9C77-5C358D86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302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CEC8107F-0569-5E40-BE39-C01623F3093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87D2BAA-517D-4C4F-9C77-5C358D86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845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CEC8107F-0569-5E40-BE39-C01623F3093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87D2BAA-517D-4C4F-9C77-5C358D86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22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CEC8107F-0569-5E40-BE39-C01623F3093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87D2BAA-517D-4C4F-9C77-5C358D86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56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CEC8107F-0569-5E40-BE39-C01623F3093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87D2BAA-517D-4C4F-9C77-5C358D86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079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7600" y="1470025"/>
            <a:ext cx="6419850" cy="10842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7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CEC8107F-0569-5E40-BE39-C01623F3093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87D2BAA-517D-4C4F-9C77-5C358D86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60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4393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0483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BEA1-CDCE-4038-B7AF-15194234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C837B-C87E-4C1A-B79F-EDAA7BEE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8D615-433D-4C36-B97B-6DFA8956C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2CBE2-04C9-4D3D-B758-20D5A626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17ACD-71CB-4F33-938E-A8981CE6EF5A}" type="datetimeFigureOut">
              <a:rPr lang="en-IN"/>
              <a:pPr>
                <a:defRPr/>
              </a:pPr>
              <a:t>09-05-2023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FB0E9-C0A3-4677-AA1D-FBB80931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F8F93-5EBB-4541-A27E-9F1BF8C5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61277-44C0-4FF1-ACE8-926732B8E99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9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, subhead,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684000" y="2448000"/>
            <a:ext cx="7776000" cy="3816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>
                <a:srgbClr val="C80F0F"/>
              </a:buClr>
              <a:buSzTx/>
              <a:buFontTx/>
              <a:buNone/>
              <a:tabLst>
                <a:tab pos="2190750" algn="l"/>
              </a:tabLst>
              <a:defRPr sz="1800" baseline="0"/>
            </a:lvl1pPr>
            <a:lvl2pPr marL="360000" indent="-360000">
              <a:buClr>
                <a:srgbClr val="C80F0F"/>
              </a:buClr>
              <a:buFont typeface="Arial" pitchFamily="34" charset="0"/>
              <a:buChar char="•"/>
              <a:defRPr sz="1800"/>
            </a:lvl2pPr>
            <a:lvl3pPr marL="720000">
              <a:defRPr sz="1800"/>
            </a:lvl3pPr>
            <a:lvl4pPr marL="1080000">
              <a:defRPr sz="1800" baseline="0"/>
            </a:lvl4pPr>
            <a:lvl5pPr marL="1440000">
              <a:defRPr sz="1800" baseline="0"/>
            </a:lvl5pPr>
            <a:lvl6pPr marL="1800000">
              <a:defRPr baseline="0"/>
            </a:lvl6pPr>
            <a:lvl7pPr marL="2160000">
              <a:defRPr baseline="0"/>
            </a:lvl7pPr>
            <a:lvl8pPr marL="2520000">
              <a:defRPr baseline="0"/>
            </a:lvl8pPr>
            <a:lvl9pPr marL="2880000"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8B4B59-7D39-426A-A7E3-5F6D73BD09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9450" y="6581775"/>
            <a:ext cx="1295400" cy="246063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rgbClr val="999999"/>
                </a:solidFill>
              </a:defRPr>
            </a:lvl1pPr>
          </a:lstStyle>
          <a:p>
            <a:pPr>
              <a:defRPr/>
            </a:pPr>
            <a:fld id="{607134B8-DBE3-475A-BA94-2E3DB68DBDA2}" type="datetime1">
              <a:rPr lang="en-US"/>
              <a:pPr>
                <a:defRPr/>
              </a:pPr>
              <a:t>5/9/2023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97619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5/9/2023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801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D3C6AC-3C2B-4075-AF38-616E40F4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9450" y="6581775"/>
            <a:ext cx="1295400" cy="24606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0B70727-BA99-4A8B-B070-898FC5BD9116}" type="datetime1">
              <a:rPr lang="de-DE"/>
              <a:pPr>
                <a:defRPr/>
              </a:pPr>
              <a:t>09.05.2023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27845A-7555-4656-B48B-18C7087A8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BZ"/>
          </a:p>
        </p:txBody>
      </p:sp>
    </p:spTree>
    <p:extLst>
      <p:ext uri="{BB962C8B-B14F-4D97-AF65-F5344CB8AC3E}">
        <p14:creationId xmlns:p14="http://schemas.microsoft.com/office/powerpoint/2010/main" val="408074502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CEC8107F-0569-5E40-BE39-C01623F3093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87D2BAA-517D-4C4F-9C77-5C358D86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2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CEC8107F-0569-5E40-BE39-C01623F3093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87D2BAA-517D-4C4F-9C77-5C358D863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4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7600" y="1470025"/>
            <a:ext cx="6419850" cy="10842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1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5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U-REI_PPT_Background.jpg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350"/>
            <a:ext cx="9152467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0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95" r:id="rId11"/>
    <p:sldLayoutId id="2147483696" r:id="rId12"/>
    <p:sldLayoutId id="2147483697" r:id="rId13"/>
    <p:sldLayoutId id="2147483715" r:id="rId14"/>
    <p:sldLayoutId id="2147483716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2400" b="1" kern="1200">
          <a:solidFill>
            <a:srgbClr val="13317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DA461-FB4C-4CB4-8895-4B46C5B5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37A33-632E-44CD-8B27-E058F85AE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C4FF-8708-4E09-8FB6-1CD2353B2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384EA-5C8B-4AE7-B07E-158BE886429D}" type="datetimeFigureOut">
              <a:rPr lang="en-IN" smtClean="0"/>
              <a:t>09-05-2023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1F7B8-0DD1-4AC1-82BD-C857E02F5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6B10F-42B6-4175-8FD2-A5D1DC73E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70FD3-F595-4A8A-AC71-7551B7FEE9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8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 descr="EU-REI_PPT_Background.jpg">
            <a:extLst>
              <a:ext uri="{FF2B5EF4-FFF2-40B4-BE49-F238E27FC236}">
                <a16:creationId xmlns:a16="http://schemas.microsoft.com/office/drawing/2014/main" id="{4597708E-BB2F-4571-B2CC-C8C0B48B1C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51938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57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1800" b="1" kern="1200">
          <a:solidFill>
            <a:srgbClr val="133176"/>
          </a:solidFill>
          <a:latin typeface="+mj-lt"/>
          <a:ea typeface="+mj-ea"/>
          <a:cs typeface="+mj-cs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1800" b="1">
          <a:solidFill>
            <a:srgbClr val="133176"/>
          </a:solidFill>
          <a:latin typeface="Arial" panose="020B0604020202020204" pitchFamily="34" charset="0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1800" b="1">
          <a:solidFill>
            <a:srgbClr val="133176"/>
          </a:solidFill>
          <a:latin typeface="Arial" panose="020B0604020202020204" pitchFamily="34" charset="0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1800" b="1">
          <a:solidFill>
            <a:srgbClr val="133176"/>
          </a:solidFill>
          <a:latin typeface="Arial" panose="020B0604020202020204" pitchFamily="34" charset="0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1800" b="1">
          <a:solidFill>
            <a:srgbClr val="133176"/>
          </a:solidFill>
          <a:latin typeface="Arial" panose="020B0604020202020204" pitchFamily="34" charset="0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1800" b="1">
          <a:solidFill>
            <a:srgbClr val="133176"/>
          </a:solidFill>
          <a:latin typeface="Arial" panose="020B0604020202020204" pitchFamily="34" charset="0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1800" b="1">
          <a:solidFill>
            <a:srgbClr val="133176"/>
          </a:solidFill>
          <a:latin typeface="Arial" panose="020B0604020202020204" pitchFamily="34" charset="0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1800" b="1">
          <a:solidFill>
            <a:srgbClr val="133176"/>
          </a:solidFill>
          <a:latin typeface="Arial" panose="020B0604020202020204" pitchFamily="34" charset="0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1800" b="1">
          <a:solidFill>
            <a:srgbClr val="133176"/>
          </a:solidFill>
          <a:latin typeface="Arial" panose="020B0604020202020204" pitchFamily="34" charset="0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U-REI_PPT_Background.jpg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6350"/>
            <a:ext cx="9152467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7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2400" b="1" kern="1200">
          <a:solidFill>
            <a:srgbClr val="13317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diagramColors" Target="../diagrams/colors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jpe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1.jpeg"/><Relationship Id="rId15" Type="http://schemas.openxmlformats.org/officeDocument/2006/relationships/image" Target="../media/image16.jpeg"/><Relationship Id="rId10" Type="http://schemas.openxmlformats.org/officeDocument/2006/relationships/diagramLayout" Target="../diagrams/layout1.xml"/><Relationship Id="rId4" Type="http://schemas.openxmlformats.org/officeDocument/2006/relationships/image" Target="../media/image10.jpeg"/><Relationship Id="rId9" Type="http://schemas.openxmlformats.org/officeDocument/2006/relationships/diagramData" Target="../diagrams/data1.xml"/><Relationship Id="rId1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6.jpeg"/><Relationship Id="rId7" Type="http://schemas.openxmlformats.org/officeDocument/2006/relationships/image" Target="../media/image29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08577A63-ECFF-4F09-9678-EC1869C4A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1" y="2270013"/>
            <a:ext cx="749430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IN" altLang="en-US" sz="2800" b="1" dirty="0">
                <a:solidFill>
                  <a:srgbClr val="003C80"/>
                </a:solidFill>
              </a:rPr>
              <a:t>European Union – </a:t>
            </a:r>
          </a:p>
          <a:p>
            <a:pPr algn="ctr" eaLnBrk="1" hangingPunct="1"/>
            <a:r>
              <a:rPr lang="en-IN" altLang="en-US" sz="2800" b="1" dirty="0">
                <a:solidFill>
                  <a:srgbClr val="003C80"/>
                </a:solidFill>
              </a:rPr>
              <a:t>Resource Efficiency Initiative Phase II (2021 – 2023)</a:t>
            </a:r>
            <a:endParaRPr lang="en-US" altLang="en-US" sz="2800" b="1" dirty="0">
              <a:solidFill>
                <a:srgbClr val="133176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EAE9E3-16E9-4D82-AC0D-CC0C7F2E9EC9}"/>
              </a:ext>
            </a:extLst>
          </p:cNvPr>
          <p:cNvCxnSpPr/>
          <p:nvPr/>
        </p:nvCxnSpPr>
        <p:spPr>
          <a:xfrm>
            <a:off x="1175543" y="3655008"/>
            <a:ext cx="6792913" cy="0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D6CB0D-31BC-5645-8DBD-B13CF292091C}"/>
              </a:ext>
            </a:extLst>
          </p:cNvPr>
          <p:cNvSpPr txBox="1"/>
          <p:nvPr/>
        </p:nvSpPr>
        <p:spPr>
          <a:xfrm>
            <a:off x="8408709" y="5184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BD475D3-F498-44D1-A966-EEE661E47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486" y="4021552"/>
            <a:ext cx="56721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133176"/>
                </a:solidFill>
              </a:rPr>
              <a:t>Reva Prakash</a:t>
            </a:r>
          </a:p>
          <a:p>
            <a:pPr algn="ctr" eaLnBrk="1" hangingPunct="1"/>
            <a:r>
              <a:rPr lang="en-US" altLang="en-US" sz="2000" b="1" dirty="0">
                <a:solidFill>
                  <a:srgbClr val="133176"/>
                </a:solidFill>
              </a:rPr>
              <a:t>Deputy Team Leader, EU-REI</a:t>
            </a:r>
          </a:p>
          <a:p>
            <a:pPr algn="ctr" eaLnBrk="1" hangingPunct="1"/>
            <a:r>
              <a:rPr lang="en-US" altLang="en-US" sz="2000" b="1">
                <a:solidFill>
                  <a:srgbClr val="133176"/>
                </a:solidFill>
              </a:rPr>
              <a:t>January 21, 2023</a:t>
            </a:r>
            <a:endParaRPr lang="en-US" altLang="en-US" sz="2000" b="1" dirty="0">
              <a:solidFill>
                <a:srgbClr val="13317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41" y="361639"/>
            <a:ext cx="7081718" cy="642016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srgbClr val="003C80"/>
                </a:solidFill>
                <a:latin typeface="+mn-lt"/>
                <a:ea typeface="+mn-ea"/>
                <a:cs typeface="Arial" panose="020B0604020202020204" pitchFamily="34" charset="0"/>
              </a:rPr>
              <a:t>Pilot Measure: Upcycling  Discarded Fishing Nets in Goa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E6E8F5-7255-4630-AC00-6FD48D33BD3B}"/>
              </a:ext>
            </a:extLst>
          </p:cNvPr>
          <p:cNvCxnSpPr/>
          <p:nvPr/>
        </p:nvCxnSpPr>
        <p:spPr>
          <a:xfrm>
            <a:off x="1226898" y="1133325"/>
            <a:ext cx="6868540" cy="1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7233EF3C-6F2F-4C96-AF1A-BE9A03141C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6D490-01B8-4F1D-8A96-CD2143609BE7}"/>
              </a:ext>
            </a:extLst>
          </p:cNvPr>
          <p:cNvSpPr txBox="1"/>
          <p:nvPr/>
        </p:nvSpPr>
        <p:spPr>
          <a:xfrm>
            <a:off x="91546" y="1429326"/>
            <a:ext cx="569225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Upcycling of Discarded Fishing nets to support the implementation of RE Goa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Engagement</a:t>
            </a:r>
            <a:r>
              <a:rPr lang="en-IN" sz="1400" dirty="0"/>
              <a:t> with local fisher-folk community in three fishing villages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Reconnaissance study findings – annually ~21,468 kg of discarded fishing nets generation; </a:t>
            </a:r>
            <a:r>
              <a:rPr lang="en-IN" sz="1400" dirty="0"/>
              <a:t>Hand-made artefacts using discarded fishing nets were designed and </a:t>
            </a:r>
            <a:r>
              <a:rPr lang="en-US" sz="1400" dirty="0"/>
              <a:t>training was given to fisher-folk on upcycling of abandoned fishing nets </a:t>
            </a:r>
            <a:endParaRPr lang="en-I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Approximately, 550-600 kg of fishing nets is used by the fishermen in the three villages namely, </a:t>
            </a:r>
            <a:r>
              <a:rPr lang="en-GB" sz="1400" dirty="0" err="1"/>
              <a:t>Siridao</a:t>
            </a:r>
            <a:r>
              <a:rPr lang="en-GB" sz="1400" dirty="0"/>
              <a:t>, </a:t>
            </a:r>
            <a:r>
              <a:rPr lang="en-GB" sz="1400" dirty="0" err="1"/>
              <a:t>Cacara</a:t>
            </a:r>
            <a:r>
              <a:rPr lang="en-GB" sz="1400" dirty="0"/>
              <a:t>, and </a:t>
            </a:r>
            <a:r>
              <a:rPr lang="en-GB" sz="1400" dirty="0" err="1"/>
              <a:t>Odxel</a:t>
            </a:r>
            <a:r>
              <a:rPr lang="en-GB" sz="1400" dirty="0"/>
              <a:t> </a:t>
            </a:r>
          </a:p>
          <a:p>
            <a:pPr lvl="1"/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Scaling up for setting up of a collection mechanism for discarded fishing nets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1400" dirty="0"/>
              <a:t>In consultation </a:t>
            </a:r>
            <a:r>
              <a:rPr lang="en-GB" sz="1400" b="1" dirty="0"/>
              <a:t>with Goa State Pollution Control Board </a:t>
            </a:r>
            <a:r>
              <a:rPr lang="en-GB" sz="1400" dirty="0"/>
              <a:t>and</a:t>
            </a:r>
            <a:r>
              <a:rPr lang="en-GB" sz="1400" b="1" dirty="0"/>
              <a:t> Goa Fisheries Department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1400" b="1" dirty="0"/>
              <a:t>Target - 2 fish landing sites and 3 fishing villages. </a:t>
            </a:r>
            <a:r>
              <a:rPr lang="en-GB" sz="1400" dirty="0"/>
              <a:t>To potentially benefit  ~12,215 fishermen and allied workers.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1400" dirty="0"/>
              <a:t>Ongoing discussions with a German and French start-up for pilot collection through digital Deposit Refund Scheme </a:t>
            </a:r>
          </a:p>
        </p:txBody>
      </p:sp>
      <p:pic>
        <p:nvPicPr>
          <p:cNvPr id="8" name="Picture 2" descr="C:\Users\Administrator\Desktop\photos-19-5-22\DSC_7619.JPG">
            <a:extLst>
              <a:ext uri="{FF2B5EF4-FFF2-40B4-BE49-F238E27FC236}">
                <a16:creationId xmlns:a16="http://schemas.microsoft.com/office/drawing/2014/main" id="{7499B71D-55C9-412B-AA6E-0C967EC9F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t="10835" r="9309" b="17717"/>
          <a:stretch/>
        </p:blipFill>
        <p:spPr bwMode="auto">
          <a:xfrm>
            <a:off x="6007213" y="5040233"/>
            <a:ext cx="1411336" cy="11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istrator\Desktop\photos-19-5-22\DSC_7640.JPG">
            <a:extLst>
              <a:ext uri="{FF2B5EF4-FFF2-40B4-BE49-F238E27FC236}">
                <a16:creationId xmlns:a16="http://schemas.microsoft.com/office/drawing/2014/main" id="{9AE8D80A-ABE3-4AE7-A8D8-DF6138FBE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3" r="9695" b="11027"/>
          <a:stretch/>
        </p:blipFill>
        <p:spPr bwMode="auto">
          <a:xfrm>
            <a:off x="7449727" y="4992748"/>
            <a:ext cx="1601064" cy="121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0A7F9B9-ADC1-4045-B824-5334E5136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7"/>
          <a:stretch/>
        </p:blipFill>
        <p:spPr bwMode="auto">
          <a:xfrm>
            <a:off x="5894772" y="3102747"/>
            <a:ext cx="3249227" cy="191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2B463F37-DB10-4E35-8E28-35E62D17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73" y="1296140"/>
            <a:ext cx="3249227" cy="178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845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84FD-9A09-CBAD-AC09-6D1D325D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994" y="469504"/>
            <a:ext cx="5978582" cy="358751"/>
          </a:xfrm>
        </p:spPr>
        <p:txBody>
          <a:bodyPr>
            <a:normAutofit fontScale="90000"/>
          </a:bodyPr>
          <a:lstStyle/>
          <a:p>
            <a:r>
              <a:rPr lang="en-IN" dirty="0"/>
              <a:t>Pilot Measure  - Circular Ceramics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20593A-932F-4069-BB19-77C6A610B1C4}"/>
              </a:ext>
            </a:extLst>
          </p:cNvPr>
          <p:cNvCxnSpPr/>
          <p:nvPr/>
        </p:nvCxnSpPr>
        <p:spPr>
          <a:xfrm>
            <a:off x="1132015" y="1043183"/>
            <a:ext cx="6868540" cy="1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942996-2B37-40A7-9DC6-2CACF86FC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1A5E6-6458-4934-93B9-D820DBD18AE5}"/>
              </a:ext>
            </a:extLst>
          </p:cNvPr>
          <p:cNvSpPr txBox="1"/>
          <p:nvPr/>
        </p:nvSpPr>
        <p:spPr>
          <a:xfrm>
            <a:off x="4048234" y="1071829"/>
            <a:ext cx="4577442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Objective</a:t>
            </a:r>
            <a:endParaRPr lang="en-GB" sz="2000" b="1" dirty="0"/>
          </a:p>
          <a:p>
            <a:r>
              <a:rPr kumimoji="0" lang="en-GB" sz="14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Supporting CE Start-up to Scale-up Impact </a:t>
            </a:r>
            <a:r>
              <a:rPr lang="en-GB" sz="1400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Route-to-market for opportunities of recycled ceramics in EU markets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Assessment of lifecycle benefits of recycled ceramics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Raising awareness about the value-added of circularity among consumers and entrepreneurs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2AF0FAEE-4FAD-43A5-9677-972A67F99944}"/>
              </a:ext>
            </a:extLst>
          </p:cNvPr>
          <p:cNvSpPr txBox="1">
            <a:spLocks/>
          </p:cNvSpPr>
          <p:nvPr/>
        </p:nvSpPr>
        <p:spPr>
          <a:xfrm>
            <a:off x="270186" y="1071829"/>
            <a:ext cx="3528392" cy="29417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/>
              <a:t>Background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Earth </a:t>
            </a:r>
            <a:r>
              <a:rPr lang="en-US" sz="1400" dirty="0" err="1"/>
              <a:t>Tatva</a:t>
            </a:r>
            <a:r>
              <a:rPr lang="en-US" sz="1400" dirty="0"/>
              <a:t> uses 60% of post-industrial landfilled ceramic rejects to make food safe and 35% stronger ceramic wares that are 100% recyclable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Offers green </a:t>
            </a:r>
            <a:r>
              <a:rPr lang="en-US" sz="1400" dirty="0" err="1"/>
              <a:t>mealing</a:t>
            </a:r>
            <a:r>
              <a:rPr lang="en-US" sz="1400" dirty="0"/>
              <a:t> and green building solutions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exemplary case of an entrepreneur within the area of circular ceramics and building materials</a:t>
            </a:r>
            <a:endParaRPr lang="en-GB" sz="1400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09F865-F181-44AD-8D3B-4781F6A71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94" t="18370" r="21649" b="14490"/>
          <a:stretch/>
        </p:blipFill>
        <p:spPr>
          <a:xfrm>
            <a:off x="304671" y="3715838"/>
            <a:ext cx="1492422" cy="199786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2991564-6690-4453-8B47-B333C1AB62BB}"/>
              </a:ext>
            </a:extLst>
          </p:cNvPr>
          <p:cNvSpPr/>
          <p:nvPr/>
        </p:nvSpPr>
        <p:spPr>
          <a:xfrm>
            <a:off x="3700083" y="5943306"/>
            <a:ext cx="576642" cy="905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fik 6">
            <a:extLst>
              <a:ext uri="{FF2B5EF4-FFF2-40B4-BE49-F238E27FC236}">
                <a16:creationId xmlns:a16="http://schemas.microsoft.com/office/drawing/2014/main" id="{D1BC858B-4EDB-44BD-930C-EEC289F8F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9"/>
          <a:stretch/>
        </p:blipFill>
        <p:spPr>
          <a:xfrm>
            <a:off x="4005328" y="2949266"/>
            <a:ext cx="4620348" cy="3346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4B90C5-2251-43BA-92BA-EEC1FBB99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9417" r="34757" b="9482"/>
          <a:stretch/>
        </p:blipFill>
        <p:spPr>
          <a:xfrm>
            <a:off x="2057970" y="3681056"/>
            <a:ext cx="1794735" cy="199786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685E4662-1443-4F61-ACC3-2C61BF6F48B2}"/>
              </a:ext>
            </a:extLst>
          </p:cNvPr>
          <p:cNvSpPr/>
          <p:nvPr/>
        </p:nvSpPr>
        <p:spPr>
          <a:xfrm rot="16200000">
            <a:off x="1589261" y="5111171"/>
            <a:ext cx="484632" cy="720433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hteck 10">
            <a:extLst>
              <a:ext uri="{FF2B5EF4-FFF2-40B4-BE49-F238E27FC236}">
                <a16:creationId xmlns:a16="http://schemas.microsoft.com/office/drawing/2014/main" id="{4DDBD305-6FAF-42E8-9C7A-DFA625F01C49}"/>
              </a:ext>
            </a:extLst>
          </p:cNvPr>
          <p:cNvSpPr/>
          <p:nvPr/>
        </p:nvSpPr>
        <p:spPr>
          <a:xfrm>
            <a:off x="4867277" y="6018283"/>
            <a:ext cx="371959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200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Trade </a:t>
            </a:r>
            <a:r>
              <a:rPr lang="en-IN" sz="1200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channels</a:t>
            </a:r>
            <a:r>
              <a:rPr lang="de-DE" sz="1200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for recycled ceramics products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2345909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925" y="303486"/>
            <a:ext cx="6752866" cy="709868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srgbClr val="003C80"/>
                </a:solidFill>
                <a:latin typeface="+mn-lt"/>
                <a:ea typeface="+mn-ea"/>
                <a:cs typeface="Arial" panose="020B0604020202020204" pitchFamily="34" charset="0"/>
              </a:rPr>
              <a:t>Pilot Measure: Supporting Development of Waste Recycling Park 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E6E8F5-7255-4630-AC00-6FD48D33BD3B}"/>
              </a:ext>
            </a:extLst>
          </p:cNvPr>
          <p:cNvCxnSpPr/>
          <p:nvPr/>
        </p:nvCxnSpPr>
        <p:spPr>
          <a:xfrm>
            <a:off x="1289925" y="1078295"/>
            <a:ext cx="6868540" cy="1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7233EF3C-6F2F-4C96-AF1A-BE9A03141C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2109AAE-2132-4647-B445-C20BAB38FA8C}"/>
              </a:ext>
            </a:extLst>
          </p:cNvPr>
          <p:cNvSpPr txBox="1"/>
          <p:nvPr/>
        </p:nvSpPr>
        <p:spPr>
          <a:xfrm>
            <a:off x="384154" y="1143237"/>
            <a:ext cx="4423843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>
                <a:cs typeface="Calibri Light" panose="020F0302020204030204" pitchFamily="34" charset="0"/>
              </a:rPr>
              <a:t>Objective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400" b="1" dirty="0">
                <a:cs typeface="Calibri Light" panose="020F0302020204030204" pitchFamily="34" charset="0"/>
              </a:rPr>
              <a:t>~44 hectares in </a:t>
            </a:r>
            <a:r>
              <a:rPr lang="en-IN" sz="1400" b="1" dirty="0" err="1">
                <a:cs typeface="Calibri Light" panose="020F0302020204030204" pitchFamily="34" charset="0"/>
              </a:rPr>
              <a:t>Tholai</a:t>
            </a:r>
            <a:r>
              <a:rPr lang="en-IN" sz="1400" b="1" dirty="0">
                <a:cs typeface="Calibri Light" panose="020F0302020204030204" pitchFamily="34" charset="0"/>
              </a:rPr>
              <a:t> Industrial Area, Jaipur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/>
              <a:t> Being undertaken by Rajasthan State Pollution Control Board and Rajasthan Industrial Development and Investment Corporation</a:t>
            </a:r>
            <a:r>
              <a:rPr lang="en-IN" sz="1400" dirty="0">
                <a:cs typeface="Calibri Light" panose="020F0302020204030204" pitchFamily="34" charset="0"/>
              </a:rPr>
              <a:t> 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1400" dirty="0">
                <a:cs typeface="Calibri Light" panose="020F0302020204030204" pitchFamily="34" charset="0"/>
              </a:rPr>
              <a:t>Selected waste streams: </a:t>
            </a:r>
            <a:r>
              <a:rPr lang="en-IN" sz="1400" b="1" dirty="0">
                <a:cs typeface="Calibri Light" panose="020F0302020204030204" pitchFamily="34" charset="0"/>
              </a:rPr>
              <a:t>plastic waste, e-waste, hazardous waste, waste from PV panels and storage batteries, metal scrap, and EOL vehicles</a:t>
            </a:r>
          </a:p>
          <a:p>
            <a:endParaRPr lang="en-IN" sz="1400" b="1" dirty="0">
              <a:cs typeface="Calibri Light" panose="020F0302020204030204" pitchFamily="34" charset="0"/>
            </a:endParaRPr>
          </a:p>
          <a:p>
            <a:endParaRPr lang="de-DE" sz="1400" b="1" dirty="0">
              <a:cs typeface="Calibri Light" panose="020F030202020403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0EBFEDC-551C-4A98-9BA2-517A6C286765}"/>
              </a:ext>
            </a:extLst>
          </p:cNvPr>
          <p:cNvSpPr/>
          <p:nvPr/>
        </p:nvSpPr>
        <p:spPr>
          <a:xfrm>
            <a:off x="4941622" y="1143237"/>
            <a:ext cx="3380575" cy="22274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b="1" dirty="0">
                <a:cs typeface="Calibri Light" panose="020F0302020204030204" pitchFamily="34" charset="0"/>
              </a:rPr>
              <a:t>EU-REI Support: </a:t>
            </a:r>
          </a:p>
          <a:p>
            <a:pPr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IN" sz="1400" b="1" dirty="0">
                <a:cs typeface="Calibri Light" panose="020F0302020204030204" pitchFamily="34" charset="0"/>
              </a:rPr>
              <a:t>Prefeasibility Study for the Waste Recycling Park </a:t>
            </a:r>
          </a:p>
          <a:p>
            <a:pPr lvl="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IN" sz="1400" dirty="0">
                <a:cs typeface="Calibri Light" panose="020F0302020204030204" pitchFamily="34" charset="0"/>
              </a:rPr>
              <a:t>Study </a:t>
            </a:r>
            <a:r>
              <a:rPr lang="en-IN" sz="1400" b="1" dirty="0">
                <a:cs typeface="Calibri Light" panose="020F0302020204030204" pitchFamily="34" charset="0"/>
              </a:rPr>
              <a:t>on Benchmarking of Best Practices for Eco-Industrial Park</a:t>
            </a:r>
          </a:p>
          <a:p>
            <a:pPr lvl="0" indent="-2857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IN" sz="1400" b="1" dirty="0">
                <a:cs typeface="Calibri Light" panose="020F0302020204030204" pitchFamily="34" charset="0"/>
              </a:rPr>
              <a:t>Zoning and Master Planning </a:t>
            </a:r>
            <a:r>
              <a:rPr lang="en-IN" sz="1400" dirty="0">
                <a:cs typeface="Calibri Light" panose="020F0302020204030204" pitchFamily="34" charset="0"/>
              </a:rPr>
              <a:t>for the Waste Recycling Park to be undertaken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FF75B-A2AF-4D51-B503-1D80849FCACA}"/>
              </a:ext>
            </a:extLst>
          </p:cNvPr>
          <p:cNvSpPr txBox="1"/>
          <p:nvPr/>
        </p:nvSpPr>
        <p:spPr>
          <a:xfrm>
            <a:off x="270497" y="3519889"/>
            <a:ext cx="8298206" cy="26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en-IN" sz="1500" b="1" dirty="0">
                <a:cs typeface="Times New Roman" panose="02020603050405020304" pitchFamily="18" charset="0"/>
              </a:rPr>
              <a:t>Pre-feasibility Study – Key considerations and proposals</a:t>
            </a:r>
          </a:p>
          <a:p>
            <a:pPr marL="214313" indent="-214313">
              <a:spcBef>
                <a:spcPts val="450"/>
              </a:spcBef>
              <a:spcAft>
                <a:spcPts val="450"/>
              </a:spcAft>
              <a:buFontTx/>
              <a:buChar char="-"/>
            </a:pPr>
            <a:r>
              <a:rPr lang="en-US" sz="1350" dirty="0">
                <a:cs typeface="Times New Roman" panose="02020603050405020304" pitchFamily="18" charset="0"/>
              </a:rPr>
              <a:t>The study </a:t>
            </a:r>
            <a:r>
              <a:rPr lang="en-US" sz="1350" b="1" dirty="0">
                <a:cs typeface="Times New Roman" panose="02020603050405020304" pitchFamily="18" charset="0"/>
              </a:rPr>
              <a:t>provided evaluation criteria for recyclers of different waste streams </a:t>
            </a:r>
            <a:r>
              <a:rPr lang="en-US" sz="1350" dirty="0">
                <a:cs typeface="Times New Roman" panose="02020603050405020304" pitchFamily="18" charset="0"/>
              </a:rPr>
              <a:t>within the proposed WRP/RRP, including overall rating criteria for technologies to be adopted by the recyclers</a:t>
            </a:r>
          </a:p>
          <a:p>
            <a:pPr marL="214313" indent="-214313">
              <a:spcBef>
                <a:spcPts val="450"/>
              </a:spcBef>
              <a:spcAft>
                <a:spcPts val="450"/>
              </a:spcAft>
              <a:buFontTx/>
              <a:buChar char="-"/>
            </a:pPr>
            <a:r>
              <a:rPr lang="en-US" sz="1350" dirty="0">
                <a:cs typeface="Times New Roman" panose="02020603050405020304" pitchFamily="18" charset="0"/>
              </a:rPr>
              <a:t>Environmental considerations included, water, wastes (including solid and liquid wastes), land, air, and socio economic and health environment and green buildings for convention </a:t>
            </a:r>
            <a:r>
              <a:rPr lang="en-US" sz="1350" dirty="0" err="1">
                <a:cs typeface="Times New Roman" panose="02020603050405020304" pitchFamily="18" charset="0"/>
              </a:rPr>
              <a:t>centres</a:t>
            </a:r>
            <a:r>
              <a:rPr lang="en-US" sz="1350" dirty="0">
                <a:cs typeface="Times New Roman" panose="02020603050405020304" pitchFamily="18" charset="0"/>
              </a:rPr>
              <a:t>, guest houses, etc.</a:t>
            </a:r>
          </a:p>
          <a:p>
            <a:pPr marL="214313" indent="-214313">
              <a:spcBef>
                <a:spcPts val="450"/>
              </a:spcBef>
              <a:spcAft>
                <a:spcPts val="450"/>
              </a:spcAft>
              <a:buFontTx/>
              <a:buChar char="-"/>
            </a:pPr>
            <a:r>
              <a:rPr lang="en-US" sz="1350" b="1" dirty="0">
                <a:cs typeface="Times New Roman" panose="02020603050405020304" pitchFamily="18" charset="0"/>
              </a:rPr>
              <a:t>The social criterion </a:t>
            </a:r>
            <a:r>
              <a:rPr lang="en-US" sz="1350" dirty="0">
                <a:cs typeface="Times New Roman" panose="02020603050405020304" pitchFamily="18" charset="0"/>
              </a:rPr>
              <a:t>included amenities imperative for the local people and potential employees (e.g. transportation, public conveniences, complementary nature of business operations, training facilities) </a:t>
            </a:r>
          </a:p>
          <a:p>
            <a:pPr marL="214313" indent="-214313">
              <a:spcBef>
                <a:spcPts val="450"/>
              </a:spcBef>
              <a:spcAft>
                <a:spcPts val="450"/>
              </a:spcAft>
              <a:buFontTx/>
              <a:buChar char="-"/>
            </a:pPr>
            <a:r>
              <a:rPr lang="en-US" sz="1350" b="1" dirty="0">
                <a:cs typeface="Times New Roman" panose="02020603050405020304" pitchFamily="18" charset="0"/>
              </a:rPr>
              <a:t>Economic considerations include efficient connectivity and transport linkages for material procurement across</a:t>
            </a:r>
            <a:r>
              <a:rPr lang="en-US" sz="1350" dirty="0">
                <a:cs typeface="Times New Roman" panose="02020603050405020304" pitchFamily="18" charset="0"/>
              </a:rPr>
              <a:t> for waste processing, common infrastructure including system for supply of water, heat, power, gas, communication cables,  etc.,  </a:t>
            </a:r>
            <a:endParaRPr lang="en-IN" sz="135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6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925" y="303486"/>
            <a:ext cx="6752866" cy="531015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srgbClr val="003C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Overview Result 3: Key Activities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05289" y="3073027"/>
            <a:ext cx="8474817" cy="2856641"/>
            <a:chOff x="990644" y="1099618"/>
            <a:chExt cx="7596262" cy="2856641"/>
          </a:xfrm>
        </p:grpSpPr>
        <p:sp>
          <p:nvSpPr>
            <p:cNvPr id="15" name="Right Arrow 14"/>
            <p:cNvSpPr/>
            <p:nvPr/>
          </p:nvSpPr>
          <p:spPr bwMode="auto">
            <a:xfrm>
              <a:off x="1446339" y="1099618"/>
              <a:ext cx="7140567" cy="1644494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990644" y="2242359"/>
              <a:ext cx="3349925" cy="501753"/>
            </a:xfrm>
            <a:prstGeom prst="rect">
              <a:avLst/>
            </a:prstGeom>
            <a:solidFill>
              <a:srgbClr val="003C80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600" b="1" dirty="0">
                  <a:solidFill>
                    <a:schemeClr val="bg1"/>
                  </a:solidFill>
                </a:rPr>
                <a:t>Setting up of a RE&amp;CE Innovation Lab</a:t>
              </a:r>
            </a:p>
            <a:p>
              <a:pPr marR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US" sz="1600" dirty="0">
                <a:solidFill>
                  <a:schemeClr val="bg1"/>
                </a:solidFill>
              </a:endParaRPr>
            </a:p>
            <a:p>
              <a:pPr marR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411569" y="2233587"/>
              <a:ext cx="3627131" cy="172267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1600" b="1" dirty="0">
                  <a:solidFill>
                    <a:schemeClr val="bg1"/>
                  </a:solidFill>
                </a:rPr>
                <a:t>Educational course/ awareness campaigns  </a:t>
              </a:r>
            </a:p>
            <a:p>
              <a:pPr marL="285750" indent="-28575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IN" sz="1400" b="1" dirty="0"/>
                <a:t>RE&amp;CE course for architects with Council of Architecture </a:t>
              </a:r>
            </a:p>
            <a:p>
              <a:pPr marL="285750" indent="-28575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dirty="0"/>
                <a:t>RE&amp;CE Training </a:t>
              </a:r>
              <a:r>
                <a:rPr lang="en-US" sz="1400" b="1" dirty="0" err="1"/>
                <a:t>Programme</a:t>
              </a:r>
              <a:r>
                <a:rPr lang="en-US" sz="1400" b="1" dirty="0"/>
                <a:t> for Youth, and Women Entrepreneurs (IYCN)</a:t>
              </a:r>
            </a:p>
            <a:p>
              <a:pPr marL="285750" indent="-28575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400" b="1" dirty="0"/>
                <a:t>E-waste Collection Drive in 2022</a:t>
              </a:r>
            </a:p>
            <a:p>
              <a:pPr marL="285750" indent="-28575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 bwMode="auto">
          <a:xfrm>
            <a:off x="170711" y="3606367"/>
            <a:ext cx="1060929" cy="392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Result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C70F02-FA2B-4FC1-A9A0-9C89184000C0}"/>
              </a:ext>
            </a:extLst>
          </p:cNvPr>
          <p:cNvSpPr/>
          <p:nvPr/>
        </p:nvSpPr>
        <p:spPr bwMode="auto">
          <a:xfrm>
            <a:off x="2302071" y="3598365"/>
            <a:ext cx="4727678" cy="3926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Awareness Raising on RE and CE 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DCA7C2-1291-4D42-BE42-E3F26973978F}"/>
              </a:ext>
            </a:extLst>
          </p:cNvPr>
          <p:cNvSpPr/>
          <p:nvPr/>
        </p:nvSpPr>
        <p:spPr bwMode="auto">
          <a:xfrm>
            <a:off x="505289" y="1003182"/>
            <a:ext cx="4519630" cy="2476794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Outreach &amp; Capacity Development 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00" b="1" dirty="0"/>
              <a:t>3 Repair Cafes </a:t>
            </a:r>
            <a:r>
              <a:rPr lang="en-IN" sz="1400" dirty="0"/>
              <a:t>for Oxygen Concentrators (focus on Decentralised Manufacturing and Building Resilience) (September – December 2021)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1400" b="1" dirty="0"/>
              <a:t>SDG-12 Challenge – Make For Goa </a:t>
            </a:r>
            <a:r>
              <a:rPr lang="en-IN" sz="1400" dirty="0"/>
              <a:t>(focus on discarded fishing nets, alternatives to single use plastics, textile waste, circular design, sustainable construction) (April 2022)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RE&amp;CE Training Toolkit prepared for ACMA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ToT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sessions undertaken (May 2022)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482FB0-775A-4721-AC59-34F53F025296}"/>
              </a:ext>
            </a:extLst>
          </p:cNvPr>
          <p:cNvCxnSpPr/>
          <p:nvPr/>
        </p:nvCxnSpPr>
        <p:spPr>
          <a:xfrm>
            <a:off x="1231640" y="928332"/>
            <a:ext cx="6868540" cy="1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No alternative text description for this image">
            <a:extLst>
              <a:ext uri="{FF2B5EF4-FFF2-40B4-BE49-F238E27FC236}">
                <a16:creationId xmlns:a16="http://schemas.microsoft.com/office/drawing/2014/main" id="{B5EB0A9E-BF25-43D8-9082-7DD8DDC18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314" y="1280028"/>
            <a:ext cx="1806761" cy="19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A group of people standing next to a truck&#10;&#10;Description automatically generated with medium confidence">
            <a:extLst>
              <a:ext uri="{FF2B5EF4-FFF2-40B4-BE49-F238E27FC236}">
                <a16:creationId xmlns:a16="http://schemas.microsoft.com/office/drawing/2014/main" id="{6ABC3D5F-FDFE-4C1E-9706-35909A6CC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" t="11711" r="1315" b="8045"/>
          <a:stretch/>
        </p:blipFill>
        <p:spPr>
          <a:xfrm>
            <a:off x="505289" y="4793510"/>
            <a:ext cx="3580574" cy="13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9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C720-B987-4320-9800-2B40E5FE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16336"/>
            <a:ext cx="7226300" cy="411328"/>
          </a:xfrm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3C80"/>
                </a:solidFill>
                <a:ea typeface="+mn-ea"/>
                <a:cs typeface="Arial" panose="020B0604020202020204" pitchFamily="34" charset="0"/>
              </a:rPr>
              <a:t>Resilience and Circular Economy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3B816C-DD9A-4CCD-A7B2-7C86616043B4}"/>
              </a:ext>
            </a:extLst>
          </p:cNvPr>
          <p:cNvCxnSpPr/>
          <p:nvPr/>
        </p:nvCxnSpPr>
        <p:spPr>
          <a:xfrm>
            <a:off x="1231900" y="686091"/>
            <a:ext cx="6867525" cy="0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3C37C9B6-C4DE-46FA-96EE-7B3914C74E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0E687-84D4-4412-9AD5-3167E97DE3AE}"/>
              </a:ext>
            </a:extLst>
          </p:cNvPr>
          <p:cNvSpPr txBox="1"/>
          <p:nvPr/>
        </p:nvSpPr>
        <p:spPr>
          <a:xfrm>
            <a:off x="708025" y="1004669"/>
            <a:ext cx="74231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defRPr/>
            </a:pPr>
            <a:endParaRPr lang="en-IN" sz="1400" dirty="0">
              <a:solidFill>
                <a:prstClr val="black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1400" b="1" dirty="0">
                <a:solidFill>
                  <a:prstClr val="black"/>
                </a:solidFill>
              </a:rPr>
              <a:t>Extension of Product life through repair of oxygen concentrators in Goa (with Makers Asylum)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IN" sz="1400" dirty="0">
              <a:solidFill>
                <a:prstClr val="black"/>
              </a:solidFill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DC7DB-CCC1-4FE8-8D3D-B3D9BAE13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8"/>
          <a:stretch/>
        </p:blipFill>
        <p:spPr bwMode="auto">
          <a:xfrm>
            <a:off x="609900" y="1900349"/>
            <a:ext cx="3962100" cy="413605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07E70-1EAD-4793-8439-09EDCB467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47" t="12813" r="39747" b="5349"/>
          <a:stretch/>
        </p:blipFill>
        <p:spPr>
          <a:xfrm>
            <a:off x="4724400" y="1900348"/>
            <a:ext cx="3657300" cy="41360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>
            <a:extLst>
              <a:ext uri="{FF2B5EF4-FFF2-40B4-BE49-F238E27FC236}">
                <a16:creationId xmlns:a16="http://schemas.microsoft.com/office/drawing/2014/main" id="{3D4BA706-C45C-470A-B23A-94A18A735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46" y="2440131"/>
            <a:ext cx="6830309" cy="236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3F608B-9B98-46AF-AF81-39E372F110C4}"/>
              </a:ext>
            </a:extLst>
          </p:cNvPr>
          <p:cNvSpPr txBox="1"/>
          <p:nvPr/>
        </p:nvSpPr>
        <p:spPr>
          <a:xfrm>
            <a:off x="2197895" y="2631282"/>
            <a:ext cx="2374106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800">
              <a:defRPr/>
            </a:pPr>
            <a:r>
              <a:rPr lang="en-US" sz="2250" b="1" spc="169" dirty="0">
                <a:solidFill>
                  <a:prstClr val="white"/>
                </a:solidFill>
                <a:latin typeface="Calibri"/>
              </a:rPr>
              <a:t>THANK  YOU</a:t>
            </a:r>
          </a:p>
          <a:p>
            <a:pPr defTabSz="685800">
              <a:defRPr/>
            </a:pPr>
            <a:endParaRPr lang="en-US" sz="2250" b="1" spc="169" dirty="0">
              <a:solidFill>
                <a:prstClr val="white"/>
              </a:solidFill>
              <a:latin typeface="Calibri"/>
            </a:endParaRPr>
          </a:p>
          <a:p>
            <a:pPr defTabSz="685800">
              <a:defRPr/>
            </a:pPr>
            <a:endParaRPr lang="en-US" sz="788" b="1" spc="169" dirty="0">
              <a:solidFill>
                <a:prstClr val="white"/>
              </a:solidFill>
              <a:latin typeface="Calibri"/>
            </a:endParaRPr>
          </a:p>
          <a:p>
            <a:pPr defTabSz="685800">
              <a:defRPr/>
            </a:pPr>
            <a:r>
              <a:rPr lang="de-DE" sz="1575" b="1" dirty="0">
                <a:solidFill>
                  <a:prstClr val="white"/>
                </a:solidFill>
                <a:latin typeface="Calibri"/>
              </a:rPr>
              <a:t>www.eu-rei.com</a:t>
            </a:r>
          </a:p>
          <a:p>
            <a:pPr defTabSz="685800">
              <a:defRPr/>
            </a:pPr>
            <a:endParaRPr lang="de-DE" b="1" spc="169" dirty="0">
              <a:solidFill>
                <a:prstClr val="white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Placeholder 3">
            <a:extLst>
              <a:ext uri="{FF2B5EF4-FFF2-40B4-BE49-F238E27FC236}">
                <a16:creationId xmlns:a16="http://schemas.microsoft.com/office/drawing/2014/main" id="{B0877E03-7197-4F6C-A65F-9DC116B216F1}"/>
              </a:ext>
            </a:extLst>
          </p:cNvPr>
          <p:cNvSpPr txBox="1">
            <a:spLocks/>
          </p:cNvSpPr>
          <p:nvPr/>
        </p:nvSpPr>
        <p:spPr bwMode="auto">
          <a:xfrm>
            <a:off x="250825" y="1276350"/>
            <a:ext cx="3522663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1600" dirty="0"/>
          </a:p>
          <a:p>
            <a:pPr defTabSz="9144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1600" dirty="0"/>
          </a:p>
          <a:p>
            <a:pPr defTabSz="9144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1600" dirty="0"/>
          </a:p>
          <a:p>
            <a:pPr defTabSz="9144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1600" dirty="0"/>
          </a:p>
          <a:p>
            <a:pPr defTabSz="9144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1600" dirty="0"/>
          </a:p>
          <a:p>
            <a:pPr defTabSz="9144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1600" dirty="0"/>
          </a:p>
          <a:p>
            <a:pPr defTabSz="9144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en-US" sz="1600" dirty="0"/>
          </a:p>
          <a:p>
            <a:pPr defTabSz="91440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1400" b="1" dirty="0"/>
              <a:t>Implementing Partners</a:t>
            </a:r>
            <a:r>
              <a:rPr lang="en-US" altLang="en-US" sz="1400" dirty="0"/>
              <a:t>: the Ministry of Environment, Forest and Climate Change; NITI Aayog </a:t>
            </a:r>
            <a:endParaRPr lang="en-US" altLang="en-US" sz="1400" dirty="0">
              <a:latin typeface="Calibri" panose="020F0502020204030204" pitchFamily="34" charset="0"/>
            </a:endParaRPr>
          </a:p>
        </p:txBody>
      </p:sp>
      <p:pic>
        <p:nvPicPr>
          <p:cNvPr id="28676" name="Picture 2" descr="Image result for SDG 12">
            <a:extLst>
              <a:ext uri="{FF2B5EF4-FFF2-40B4-BE49-F238E27FC236}">
                <a16:creationId xmlns:a16="http://schemas.microsoft.com/office/drawing/2014/main" id="{46A04E57-BD5D-4625-B065-D842DC52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88" y="876300"/>
            <a:ext cx="1062037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8">
            <a:extLst>
              <a:ext uri="{FF2B5EF4-FFF2-40B4-BE49-F238E27FC236}">
                <a16:creationId xmlns:a16="http://schemas.microsoft.com/office/drawing/2014/main" id="{0BF06CB8-0536-4269-B02C-C0ABBBA3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3425825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7A95DABA-95C5-436A-B1B7-93DEC7156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26" y="4527532"/>
            <a:ext cx="4200525" cy="1614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79A4135-A964-4843-8956-D8F118EDA7D8}"/>
              </a:ext>
            </a:extLst>
          </p:cNvPr>
          <p:cNvSpPr txBox="1"/>
          <p:nvPr/>
        </p:nvSpPr>
        <p:spPr>
          <a:xfrm>
            <a:off x="3752850" y="2392344"/>
            <a:ext cx="1082675" cy="1908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Arial" charset="0"/>
                <a:cs typeface="Arial" charset="0"/>
              </a:rPr>
              <a:t>1</a:t>
            </a:r>
            <a:r>
              <a:rPr lang="en-US" sz="1400" dirty="0">
                <a:solidFill>
                  <a:schemeClr val="tx2"/>
                </a:solidFill>
                <a:latin typeface="Arial" charset="0"/>
                <a:cs typeface="Arial" charset="0"/>
              </a:rPr>
              <a:t> draft National Policy on Resource Efficiency (RE) </a:t>
            </a:r>
          </a:p>
          <a:p>
            <a:pPr>
              <a:defRPr/>
            </a:pPr>
            <a:r>
              <a:rPr lang="en-US" sz="1200" dirty="0">
                <a:latin typeface="Arial" charset="0"/>
                <a:cs typeface="Arial" charset="0"/>
              </a:rPr>
              <a:t>(</a:t>
            </a:r>
            <a:r>
              <a:rPr lang="en-US" sz="1200" dirty="0" err="1">
                <a:latin typeface="Arial" charset="0"/>
                <a:cs typeface="Arial" charset="0"/>
              </a:rPr>
              <a:t>MoEFCC</a:t>
            </a:r>
            <a:r>
              <a:rPr lang="en-US" sz="1200" dirty="0">
                <a:latin typeface="Arial" charset="0"/>
                <a:cs typeface="Arial" charset="0"/>
              </a:rPr>
              <a:t>, July 2019)</a:t>
            </a:r>
            <a:endParaRPr lang="en-IN" sz="9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67941F-01FF-4813-956C-25C2560F339D}"/>
              </a:ext>
            </a:extLst>
          </p:cNvPr>
          <p:cNvSpPr txBox="1"/>
          <p:nvPr/>
        </p:nvSpPr>
        <p:spPr>
          <a:xfrm>
            <a:off x="4931307" y="881987"/>
            <a:ext cx="1495425" cy="2432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Arial" charset="0"/>
                <a:cs typeface="Arial" charset="0"/>
              </a:rPr>
              <a:t>1</a:t>
            </a:r>
            <a:r>
              <a:rPr lang="en-US" sz="1600" dirty="0">
                <a:solidFill>
                  <a:schemeClr val="tx2"/>
                </a:solidFill>
                <a:latin typeface="Arial" charset="0"/>
                <a:cs typeface="Arial" charset="0"/>
              </a:rPr>
              <a:t> National RE Strategy (</a:t>
            </a:r>
            <a:r>
              <a:rPr lang="en-US" sz="1600" dirty="0" err="1">
                <a:solidFill>
                  <a:schemeClr val="tx2"/>
                </a:solidFill>
                <a:latin typeface="Arial" charset="0"/>
                <a:cs typeface="Arial" charset="0"/>
              </a:rPr>
              <a:t>Niti</a:t>
            </a:r>
            <a:r>
              <a:rPr lang="en-US" sz="1600" dirty="0">
                <a:solidFill>
                  <a:schemeClr val="tx2"/>
                </a:solidFill>
                <a:latin typeface="Arial" charset="0"/>
                <a:cs typeface="Arial" charset="0"/>
              </a:rPr>
              <a:t> Aayog, </a:t>
            </a:r>
            <a:r>
              <a:rPr lang="en-US" sz="1600" dirty="0" err="1">
                <a:solidFill>
                  <a:schemeClr val="tx2"/>
                </a:solidFill>
                <a:latin typeface="Arial" charset="0"/>
                <a:cs typeface="Arial" charset="0"/>
              </a:rPr>
              <a:t>GoI</a:t>
            </a:r>
            <a:r>
              <a:rPr lang="en-US" sz="1600" dirty="0">
                <a:solidFill>
                  <a:schemeClr val="tx2"/>
                </a:solidFill>
                <a:latin typeface="Arial" charset="0"/>
                <a:cs typeface="Arial" charset="0"/>
              </a:rPr>
              <a:t>)</a:t>
            </a:r>
            <a:br>
              <a:rPr lang="en-US" sz="1600" dirty="0">
                <a:solidFill>
                  <a:srgbClr val="C00000"/>
                </a:solidFill>
                <a:latin typeface="Arial" charset="0"/>
                <a:cs typeface="Arial" charset="0"/>
              </a:rPr>
            </a:br>
            <a:r>
              <a:rPr lang="en-US" sz="1200" dirty="0">
                <a:latin typeface="Arial" charset="0"/>
                <a:cs typeface="Arial" charset="0"/>
              </a:rPr>
              <a:t>Focusing on </a:t>
            </a:r>
            <a:endParaRPr lang="en-US" sz="1200" dirty="0">
              <a:solidFill>
                <a:srgbClr val="C00000"/>
              </a:solidFill>
              <a:latin typeface="Arial" charset="0"/>
              <a:cs typeface="Arial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en-US" sz="1200" dirty="0">
                <a:latin typeface="Arial" charset="0"/>
                <a:cs typeface="Arial" charset="0"/>
              </a:rPr>
              <a:t>Institutional Development with 9  Ministries/Departments</a:t>
            </a:r>
          </a:p>
          <a:p>
            <a:pPr marL="171450" indent="-171450">
              <a:buFontTx/>
              <a:buChar char="-"/>
              <a:defRPr/>
            </a:pPr>
            <a:r>
              <a:rPr lang="en-US" sz="1200" dirty="0">
                <a:latin typeface="Arial" charset="0"/>
                <a:cs typeface="Arial" charset="0"/>
              </a:rPr>
              <a:t>Action Plan till 2020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A9B727-47F2-4DB7-8E88-2B9B0DE42C8E}"/>
              </a:ext>
            </a:extLst>
          </p:cNvPr>
          <p:cNvSpPr txBox="1"/>
          <p:nvPr/>
        </p:nvSpPr>
        <p:spPr>
          <a:xfrm>
            <a:off x="6522514" y="881987"/>
            <a:ext cx="2351087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Arial" charset="0"/>
                <a:cs typeface="Arial" charset="0"/>
              </a:rPr>
              <a:t>4</a:t>
            </a:r>
            <a:r>
              <a:rPr lang="en-US" sz="1600" dirty="0">
                <a:solidFill>
                  <a:schemeClr val="tx2"/>
                </a:solidFill>
                <a:latin typeface="Arial" charset="0"/>
                <a:cs typeface="Arial" charset="0"/>
              </a:rPr>
              <a:t> Sectoral RE Strategies</a:t>
            </a:r>
          </a:p>
          <a:p>
            <a:pPr marL="285750" indent="-285750">
              <a:buFontTx/>
              <a:buChar char="-"/>
              <a:defRPr/>
            </a:pPr>
            <a:r>
              <a:rPr lang="en-US" sz="1200" dirty="0">
                <a:latin typeface="Arial" charset="0"/>
                <a:cs typeface="Arial" charset="0"/>
              </a:rPr>
              <a:t>Ministry of Mines</a:t>
            </a:r>
          </a:p>
          <a:p>
            <a:pPr marL="285750" indent="-285750">
              <a:buFontTx/>
              <a:buChar char="-"/>
              <a:defRPr/>
            </a:pPr>
            <a:r>
              <a:rPr lang="en-US" sz="1200" dirty="0">
                <a:latin typeface="Arial" charset="0"/>
                <a:cs typeface="Arial" charset="0"/>
              </a:rPr>
              <a:t>Ministry of Steel</a:t>
            </a:r>
          </a:p>
          <a:p>
            <a:pPr marL="285750" indent="-285750">
              <a:buFontTx/>
              <a:buChar char="-"/>
              <a:defRPr/>
            </a:pPr>
            <a:r>
              <a:rPr lang="en-US" sz="1200" dirty="0">
                <a:latin typeface="Arial" charset="0"/>
                <a:cs typeface="Arial" charset="0"/>
              </a:rPr>
              <a:t>Ministry of Housing and Urban Affairs</a:t>
            </a:r>
          </a:p>
          <a:p>
            <a:pPr marL="285750" indent="-285750">
              <a:buFontTx/>
              <a:buChar char="-"/>
              <a:defRPr/>
            </a:pPr>
            <a:r>
              <a:rPr lang="en-US" sz="1200" dirty="0">
                <a:latin typeface="Arial" charset="0"/>
                <a:cs typeface="Arial" charset="0"/>
              </a:rPr>
              <a:t>Ministry of Electronics &amp; Information Technology </a:t>
            </a:r>
            <a:endParaRPr lang="en-IN" sz="1200" dirty="0">
              <a:latin typeface="Arial" charset="0"/>
              <a:cs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A767B0-C75B-4863-8076-C093090BCACE}"/>
              </a:ext>
            </a:extLst>
          </p:cNvPr>
          <p:cNvSpPr txBox="1"/>
          <p:nvPr/>
        </p:nvSpPr>
        <p:spPr>
          <a:xfrm>
            <a:off x="4931307" y="3370263"/>
            <a:ext cx="1517843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2"/>
                </a:solidFill>
                <a:latin typeface="Arial" charset="0"/>
                <a:cs typeface="Arial" charset="0"/>
              </a:rPr>
              <a:t>2 </a:t>
            </a:r>
            <a:r>
              <a:rPr lang="en-US" sz="1600" dirty="0">
                <a:solidFill>
                  <a:schemeClr val="tx2"/>
                </a:solidFill>
                <a:latin typeface="Arial" charset="0"/>
                <a:cs typeface="Arial" charset="0"/>
              </a:rPr>
              <a:t>State RE Strategies</a:t>
            </a:r>
          </a:p>
          <a:p>
            <a:pPr marL="171450" indent="-171450">
              <a:buFontTx/>
              <a:buChar char="-"/>
              <a:defRPr/>
            </a:pPr>
            <a:r>
              <a:rPr lang="en-US" sz="1200" dirty="0">
                <a:latin typeface="Arial" charset="0"/>
                <a:cs typeface="Arial" charset="0"/>
              </a:rPr>
              <a:t>1 State Strategy in </a:t>
            </a:r>
            <a:r>
              <a:rPr lang="en-US" sz="1200" b="1" dirty="0">
                <a:latin typeface="Arial" charset="0"/>
                <a:cs typeface="Arial" charset="0"/>
              </a:rPr>
              <a:t>Goa </a:t>
            </a:r>
            <a:r>
              <a:rPr lang="en-US" sz="1200" dirty="0">
                <a:latin typeface="Arial" charset="0"/>
                <a:cs typeface="Arial" charset="0"/>
              </a:rPr>
              <a:t>launched by Chief minister Goa and EU Ambassador</a:t>
            </a:r>
          </a:p>
          <a:p>
            <a:pPr marL="171450" indent="-171450">
              <a:buFontTx/>
              <a:buChar char="-"/>
              <a:defRPr/>
            </a:pPr>
            <a:r>
              <a:rPr lang="en-US" sz="1200" dirty="0">
                <a:latin typeface="Arial" charset="0"/>
                <a:cs typeface="Arial" charset="0"/>
              </a:rPr>
              <a:t>1 State Strategy in Telangana under formulation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059D44-4427-4E07-AA7B-A7EF4B578455}"/>
              </a:ext>
            </a:extLst>
          </p:cNvPr>
          <p:cNvSpPr txBox="1"/>
          <p:nvPr/>
        </p:nvSpPr>
        <p:spPr>
          <a:xfrm>
            <a:off x="6546411" y="2733053"/>
            <a:ext cx="2351087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marL="171450" indent="-171450">
              <a:buFontTx/>
              <a:buChar char="-"/>
              <a:defRPr/>
            </a:pPr>
            <a:r>
              <a:rPr lang="en-US" sz="1200" b="1" dirty="0">
                <a:solidFill>
                  <a:srgbClr val="133176"/>
                </a:solidFill>
                <a:latin typeface="Arial" charset="0"/>
                <a:cs typeface="Arial" charset="0"/>
              </a:rPr>
              <a:t>3000</a:t>
            </a:r>
            <a:r>
              <a:rPr lang="en-US" sz="1200" dirty="0">
                <a:solidFill>
                  <a:srgbClr val="133176"/>
                </a:solidFill>
                <a:latin typeface="Arial" charset="0"/>
                <a:cs typeface="Arial" charset="0"/>
              </a:rPr>
              <a:t> </a:t>
            </a:r>
            <a:r>
              <a:rPr lang="en-US" sz="1200" dirty="0">
                <a:latin typeface="Arial" charset="0"/>
                <a:cs typeface="Arial" charset="0"/>
              </a:rPr>
              <a:t>people outreached through events </a:t>
            </a:r>
          </a:p>
          <a:p>
            <a:pPr marL="171450" indent="-171450">
              <a:buFontTx/>
              <a:buChar char="-"/>
              <a:defRPr/>
            </a:pPr>
            <a:r>
              <a:rPr lang="en-US" sz="1200" b="1" dirty="0">
                <a:solidFill>
                  <a:schemeClr val="tx2"/>
                </a:solidFill>
                <a:latin typeface="Arial" charset="0"/>
                <a:cs typeface="Arial" charset="0"/>
              </a:rPr>
              <a:t>4</a:t>
            </a:r>
            <a:r>
              <a:rPr lang="en-US" sz="1200" dirty="0">
                <a:solidFill>
                  <a:schemeClr val="tx2"/>
                </a:solidFill>
                <a:latin typeface="Arial" charset="0"/>
                <a:cs typeface="Arial" charset="0"/>
              </a:rPr>
              <a:t> </a:t>
            </a:r>
            <a:r>
              <a:rPr lang="en-US" sz="1200" dirty="0">
                <a:latin typeface="Arial" charset="0"/>
                <a:cs typeface="Arial" charset="0"/>
              </a:rPr>
              <a:t>awareness campaigns launched </a:t>
            </a:r>
          </a:p>
          <a:p>
            <a:pPr marL="171450" indent="-171450">
              <a:buFontTx/>
              <a:buChar char="-"/>
              <a:defRPr/>
            </a:pPr>
            <a:r>
              <a:rPr lang="en-US" sz="1200" b="1" dirty="0">
                <a:solidFill>
                  <a:schemeClr val="tx2"/>
                </a:solidFill>
                <a:latin typeface="Arial" charset="0"/>
                <a:cs typeface="Arial" charset="0"/>
              </a:rPr>
              <a:t>11</a:t>
            </a:r>
            <a:r>
              <a:rPr lang="en-US" sz="1200" b="1" dirty="0">
                <a:latin typeface="Arial" charset="0"/>
                <a:cs typeface="Arial" charset="0"/>
              </a:rPr>
              <a:t> </a:t>
            </a:r>
            <a:r>
              <a:rPr lang="en-US" sz="1200" dirty="0">
                <a:latin typeface="Arial" charset="0"/>
                <a:cs typeface="Arial" charset="0"/>
              </a:rPr>
              <a:t>EU Member States Embassies supported for collection of e-waste </a:t>
            </a:r>
          </a:p>
          <a:p>
            <a:pPr marL="171450" indent="-171450">
              <a:buFontTx/>
              <a:buChar char="-"/>
              <a:defRPr/>
            </a:pPr>
            <a:r>
              <a:rPr lang="en-US" sz="1200" b="1" dirty="0">
                <a:solidFill>
                  <a:schemeClr val="tx2"/>
                </a:solidFill>
                <a:latin typeface="Arial" charset="0"/>
                <a:cs typeface="Arial" charset="0"/>
              </a:rPr>
              <a:t>3</a:t>
            </a:r>
            <a:r>
              <a:rPr lang="en-US" sz="1200" dirty="0">
                <a:solidFill>
                  <a:schemeClr val="tx2"/>
                </a:solidFill>
                <a:latin typeface="Arial" charset="0"/>
                <a:cs typeface="Arial" charset="0"/>
              </a:rPr>
              <a:t> </a:t>
            </a:r>
            <a:r>
              <a:rPr lang="en-US" sz="1200" dirty="0">
                <a:latin typeface="Arial" charset="0"/>
                <a:cs typeface="Arial" charset="0"/>
              </a:rPr>
              <a:t>Business Partnerships on EU-India Business cooperation</a:t>
            </a:r>
            <a:endParaRPr lang="en-IN" sz="1200" dirty="0">
              <a:latin typeface="Arial" charset="0"/>
              <a:cs typeface="Arial" charset="0"/>
            </a:endParaRPr>
          </a:p>
        </p:txBody>
      </p:sp>
      <p:sp>
        <p:nvSpPr>
          <p:cNvPr id="28684" name="Text Placeholder 7">
            <a:extLst>
              <a:ext uri="{FF2B5EF4-FFF2-40B4-BE49-F238E27FC236}">
                <a16:creationId xmlns:a16="http://schemas.microsoft.com/office/drawing/2014/main" id="{11A4DD54-2A54-4174-8317-8EF47719E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247650"/>
            <a:ext cx="68199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IN" altLang="en-US" sz="2500" b="1">
                <a:solidFill>
                  <a:srgbClr val="003C80"/>
                </a:solidFill>
              </a:rPr>
              <a:t>EU Resource Efficiency Initiative (EU-REI)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C22554-58DD-4F7E-BEFF-D098BD43A1FF}"/>
              </a:ext>
            </a:extLst>
          </p:cNvPr>
          <p:cNvCxnSpPr/>
          <p:nvPr/>
        </p:nvCxnSpPr>
        <p:spPr>
          <a:xfrm>
            <a:off x="1209675" y="822325"/>
            <a:ext cx="6792913" cy="0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3B371AA-B019-4465-A70B-4CE0B2939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9" b="13899"/>
          <a:stretch/>
        </p:blipFill>
        <p:spPr bwMode="auto">
          <a:xfrm>
            <a:off x="6543944" y="4607433"/>
            <a:ext cx="2507920" cy="1728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72304" y="308123"/>
            <a:ext cx="6343704" cy="463446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 Resource Efficiency Initiative (REI) - II</a:t>
            </a:r>
          </a:p>
        </p:txBody>
      </p:sp>
      <p:sp>
        <p:nvSpPr>
          <p:cNvPr id="6" name="Date Placeholder 3"/>
          <p:cNvSpPr txBox="1">
            <a:spLocks/>
          </p:cNvSpPr>
          <p:nvPr/>
        </p:nvSpPr>
        <p:spPr>
          <a:xfrm>
            <a:off x="579223" y="5793582"/>
            <a:ext cx="1799035" cy="207169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5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37730" y="897032"/>
            <a:ext cx="6868540" cy="1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Image result for SDG 12">
            <a:extLst>
              <a:ext uri="{FF2B5EF4-FFF2-40B4-BE49-F238E27FC236}">
                <a16:creationId xmlns:a16="http://schemas.microsoft.com/office/drawing/2014/main" id="{93FBD177-C706-4174-ACE8-1500F6D4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56" y="1022496"/>
            <a:ext cx="1359173" cy="122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37C1C38-F4B3-422D-9033-E7D5E0703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5" t="28582" r="39474" b="34324"/>
          <a:stretch/>
        </p:blipFill>
        <p:spPr>
          <a:xfrm>
            <a:off x="7607693" y="1032645"/>
            <a:ext cx="1359173" cy="123553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19BC4B-C394-4C68-8745-15A200A62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31A481-7B5B-4C42-ACC7-6F8F22794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46" y="991747"/>
            <a:ext cx="5519538" cy="51959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0742A1-9A52-4A89-B02C-C1FEAEBAAEBA}"/>
              </a:ext>
            </a:extLst>
          </p:cNvPr>
          <p:cNvSpPr/>
          <p:nvPr/>
        </p:nvSpPr>
        <p:spPr>
          <a:xfrm>
            <a:off x="6035737" y="2403789"/>
            <a:ext cx="2917272" cy="3621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IN" altLang="en-US" sz="1400" dirty="0"/>
              <a:t>RE-Phase II commissioned by the EU to an international consortium - GIZ, TERI, CII and adelphi</a:t>
            </a:r>
          </a:p>
          <a:p>
            <a:pPr marL="285750" indent="-285750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IN" altLang="en-US" sz="1400" dirty="0"/>
              <a:t>Mode of cooperation: EU-Partnership Instrument (PI)</a:t>
            </a:r>
          </a:p>
          <a:p>
            <a:pPr marL="285750" indent="-285750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IN" altLang="en-US" sz="1400" dirty="0"/>
              <a:t>Project duration: 3 years (01/2021 – 12/2023)</a:t>
            </a:r>
          </a:p>
          <a:p>
            <a:pPr marL="285750" indent="-285750"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IN" altLang="en-US" sz="1400" dirty="0"/>
              <a:t>Implementing partner/s </a:t>
            </a:r>
          </a:p>
          <a:p>
            <a:pPr>
              <a:spcAft>
                <a:spcPts val="1000"/>
              </a:spcAft>
            </a:pPr>
            <a:r>
              <a:rPr lang="en-IN" altLang="en-US" sz="1400" dirty="0"/>
              <a:t>- Key: Ministry of Environment, Forest and Climate Change</a:t>
            </a:r>
            <a:br>
              <a:rPr lang="en-IN" altLang="en-US" sz="1400" dirty="0"/>
            </a:br>
            <a:r>
              <a:rPr lang="en-IN" altLang="en-US" sz="1400" dirty="0"/>
              <a:t>- Other:  NITI Aayog &amp; its CE committees, MeitY, MoM, </a:t>
            </a:r>
            <a:r>
              <a:rPr lang="en-IN" altLang="en-US" sz="1400" dirty="0" err="1"/>
              <a:t>MoS</a:t>
            </a:r>
            <a:r>
              <a:rPr lang="en-IN" altLang="en-US" sz="1400" dirty="0"/>
              <a:t>, selected states</a:t>
            </a:r>
          </a:p>
        </p:txBody>
      </p:sp>
    </p:spTree>
    <p:extLst>
      <p:ext uri="{BB962C8B-B14F-4D97-AF65-F5344CB8AC3E}">
        <p14:creationId xmlns:p14="http://schemas.microsoft.com/office/powerpoint/2010/main" val="295906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6CA6BF9-6128-47BC-B4BC-8CF9FE631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r="50023" b="8236"/>
          <a:stretch/>
        </p:blipFill>
        <p:spPr>
          <a:xfrm>
            <a:off x="6549020" y="2651158"/>
            <a:ext cx="2584756" cy="25583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CCB895E-6A0D-4E06-A393-8CAAFA81F1E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" y="207389"/>
            <a:ext cx="1177544" cy="1158814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E97A848-98B4-40A7-9020-A70B401EE6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56" y="227353"/>
            <a:ext cx="1219837" cy="103874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681CC9-55E0-41CD-B074-C568E80B6D5D}"/>
              </a:ext>
            </a:extLst>
          </p:cNvPr>
          <p:cNvGrpSpPr/>
          <p:nvPr/>
        </p:nvGrpSpPr>
        <p:grpSpPr>
          <a:xfrm>
            <a:off x="-1" y="1858404"/>
            <a:ext cx="9202622" cy="3481987"/>
            <a:chOff x="2494446" y="654443"/>
            <a:chExt cx="6983283" cy="5162696"/>
          </a:xfrm>
          <a:solidFill>
            <a:schemeClr val="accent1">
              <a:lumMod val="50000"/>
            </a:schemeClr>
          </a:solidFill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68BF8ED2-B234-4B11-A50A-9505223A3C57}"/>
                </a:ext>
              </a:extLst>
            </p:cNvPr>
            <p:cNvSpPr/>
            <p:nvPr/>
          </p:nvSpPr>
          <p:spPr>
            <a:xfrm>
              <a:off x="2885868" y="1228033"/>
              <a:ext cx="3938332" cy="3938332"/>
            </a:xfrm>
            <a:prstGeom prst="blockArc">
              <a:avLst>
                <a:gd name="adj1" fmla="val 12600000"/>
                <a:gd name="adj2" fmla="val 16200000"/>
                <a:gd name="adj3" fmla="val 4520"/>
              </a:avLst>
            </a:prstGeom>
            <a:grpFill/>
            <a:ln>
              <a:solidFill>
                <a:srgbClr val="FFFF00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defTabSz="685800"/>
              <a:endParaRPr lang="en-IN" sz="135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CE2704E5-80E6-48F3-86E1-96A94D28FA61}"/>
                </a:ext>
              </a:extLst>
            </p:cNvPr>
            <p:cNvSpPr/>
            <p:nvPr/>
          </p:nvSpPr>
          <p:spPr>
            <a:xfrm>
              <a:off x="2885868" y="1228033"/>
              <a:ext cx="3938332" cy="3938332"/>
            </a:xfrm>
            <a:prstGeom prst="blockArc">
              <a:avLst>
                <a:gd name="adj1" fmla="val 9000000"/>
                <a:gd name="adj2" fmla="val 12600000"/>
                <a:gd name="adj3" fmla="val 4520"/>
              </a:avLst>
            </a:prstGeom>
            <a:grpFill/>
            <a:ln>
              <a:solidFill>
                <a:srgbClr val="FFFF00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defTabSz="685800"/>
              <a:endParaRPr lang="en-IN" sz="135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538D6F51-C12D-438D-88C0-882812914518}"/>
                </a:ext>
              </a:extLst>
            </p:cNvPr>
            <p:cNvSpPr/>
            <p:nvPr/>
          </p:nvSpPr>
          <p:spPr>
            <a:xfrm>
              <a:off x="2885868" y="1228033"/>
              <a:ext cx="3938332" cy="3938332"/>
            </a:xfrm>
            <a:prstGeom prst="blockArc">
              <a:avLst>
                <a:gd name="adj1" fmla="val 5400000"/>
                <a:gd name="adj2" fmla="val 9000000"/>
                <a:gd name="adj3" fmla="val 4520"/>
              </a:avLst>
            </a:prstGeom>
            <a:grpFill/>
            <a:ln>
              <a:solidFill>
                <a:srgbClr val="FFFF00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defTabSz="685800"/>
              <a:endParaRPr lang="en-IN" sz="135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2DE9468F-AAD8-47CA-9C78-D719E377BB48}"/>
                </a:ext>
              </a:extLst>
            </p:cNvPr>
            <p:cNvSpPr/>
            <p:nvPr/>
          </p:nvSpPr>
          <p:spPr>
            <a:xfrm>
              <a:off x="2885868" y="1228033"/>
              <a:ext cx="3938332" cy="3938332"/>
            </a:xfrm>
            <a:prstGeom prst="blockArc">
              <a:avLst>
                <a:gd name="adj1" fmla="val 1800000"/>
                <a:gd name="adj2" fmla="val 5400000"/>
                <a:gd name="adj3" fmla="val 4520"/>
              </a:avLst>
            </a:prstGeom>
            <a:grpFill/>
            <a:ln>
              <a:solidFill>
                <a:srgbClr val="FFFF00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defTabSz="685800"/>
              <a:endParaRPr lang="en-IN" sz="135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13BFF7F2-BC31-4AFD-9560-FE2CABED22BF}"/>
                </a:ext>
              </a:extLst>
            </p:cNvPr>
            <p:cNvSpPr/>
            <p:nvPr/>
          </p:nvSpPr>
          <p:spPr>
            <a:xfrm>
              <a:off x="2885868" y="1228033"/>
              <a:ext cx="3938332" cy="3938332"/>
            </a:xfrm>
            <a:prstGeom prst="blockArc">
              <a:avLst>
                <a:gd name="adj1" fmla="val 19800000"/>
                <a:gd name="adj2" fmla="val 1800000"/>
                <a:gd name="adj3" fmla="val 4520"/>
              </a:avLst>
            </a:prstGeom>
            <a:grpFill/>
            <a:ln>
              <a:solidFill>
                <a:srgbClr val="FFFF00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defTabSz="685800"/>
              <a:endParaRPr lang="en-IN" sz="135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C3BE31AE-6019-402C-B88C-480387F2D2E4}"/>
                </a:ext>
              </a:extLst>
            </p:cNvPr>
            <p:cNvSpPr/>
            <p:nvPr/>
          </p:nvSpPr>
          <p:spPr>
            <a:xfrm>
              <a:off x="2885868" y="1228033"/>
              <a:ext cx="3938332" cy="3938332"/>
            </a:xfrm>
            <a:prstGeom prst="blockArc">
              <a:avLst>
                <a:gd name="adj1" fmla="val 16200000"/>
                <a:gd name="adj2" fmla="val 19800000"/>
                <a:gd name="adj3" fmla="val 4520"/>
              </a:avLst>
            </a:prstGeom>
            <a:grpFill/>
            <a:ln>
              <a:solidFill>
                <a:srgbClr val="FFFF00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t"/>
            <a:lstStyle/>
            <a:p>
              <a:pPr defTabSz="685800"/>
              <a:endParaRPr lang="en-IN" sz="135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B959A8-F9EC-429F-A594-9319F2585FCF}"/>
                </a:ext>
              </a:extLst>
            </p:cNvPr>
            <p:cNvSpPr/>
            <p:nvPr/>
          </p:nvSpPr>
          <p:spPr>
            <a:xfrm>
              <a:off x="3401725" y="1890629"/>
              <a:ext cx="2918773" cy="2551329"/>
            </a:xfrm>
            <a:custGeom>
              <a:avLst/>
              <a:gdLst>
                <a:gd name="connsiteX0" fmla="*/ 0 w 1765981"/>
                <a:gd name="connsiteY0" fmla="*/ 882991 h 1765981"/>
                <a:gd name="connsiteX1" fmla="*/ 882991 w 1765981"/>
                <a:gd name="connsiteY1" fmla="*/ 0 h 1765981"/>
                <a:gd name="connsiteX2" fmla="*/ 1765982 w 1765981"/>
                <a:gd name="connsiteY2" fmla="*/ 882991 h 1765981"/>
                <a:gd name="connsiteX3" fmla="*/ 882991 w 1765981"/>
                <a:gd name="connsiteY3" fmla="*/ 1765982 h 1765981"/>
                <a:gd name="connsiteX4" fmla="*/ 0 w 1765981"/>
                <a:gd name="connsiteY4" fmla="*/ 882991 h 176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5981" h="1765981">
                  <a:moveTo>
                    <a:pt x="0" y="882991"/>
                  </a:moveTo>
                  <a:cubicBezTo>
                    <a:pt x="0" y="395329"/>
                    <a:pt x="395329" y="0"/>
                    <a:pt x="882991" y="0"/>
                  </a:cubicBezTo>
                  <a:cubicBezTo>
                    <a:pt x="1370653" y="0"/>
                    <a:pt x="1765982" y="395329"/>
                    <a:pt x="1765982" y="882991"/>
                  </a:cubicBezTo>
                  <a:cubicBezTo>
                    <a:pt x="1765982" y="1370653"/>
                    <a:pt x="1370653" y="1765982"/>
                    <a:pt x="882991" y="1765982"/>
                  </a:cubicBezTo>
                  <a:cubicBezTo>
                    <a:pt x="395329" y="1765982"/>
                    <a:pt x="0" y="1370653"/>
                    <a:pt x="0" y="882991"/>
                  </a:cubicBezTo>
                  <a:close/>
                </a:path>
              </a:pathLst>
            </a:custGeom>
            <a:solidFill>
              <a:srgbClr val="044DA2"/>
            </a:solidFill>
            <a:ln>
              <a:solidFill>
                <a:srgbClr val="FFFF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492" tIns="203492" rIns="203492" bIns="203492" numCol="1" spcCol="1270" anchor="t" anchorCtr="0">
              <a:noAutofit/>
            </a:bodyPr>
            <a:lstStyle/>
            <a:p>
              <a:pPr algn="ct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EU-India Joint Declaration </a:t>
              </a:r>
            </a:p>
            <a:p>
              <a:pPr algn="ct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</a:t>
              </a:r>
            </a:p>
            <a:p>
              <a:pPr algn="ct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Resource Efficiency and Circular Economy, </a:t>
              </a:r>
            </a:p>
            <a:p>
              <a:pPr algn="ct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July 2020 </a:t>
              </a:r>
              <a:endParaRPr lang="en-IN" sz="15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512DAFC-B598-46B3-B27D-75A0908911D5}"/>
                </a:ext>
              </a:extLst>
            </p:cNvPr>
            <p:cNvSpPr/>
            <p:nvPr/>
          </p:nvSpPr>
          <p:spPr>
            <a:xfrm>
              <a:off x="4236941" y="654443"/>
              <a:ext cx="1236186" cy="1236186"/>
            </a:xfrm>
            <a:custGeom>
              <a:avLst/>
              <a:gdLst>
                <a:gd name="connsiteX0" fmla="*/ 0 w 1236186"/>
                <a:gd name="connsiteY0" fmla="*/ 618093 h 1236186"/>
                <a:gd name="connsiteX1" fmla="*/ 618093 w 1236186"/>
                <a:gd name="connsiteY1" fmla="*/ 0 h 1236186"/>
                <a:gd name="connsiteX2" fmla="*/ 1236186 w 1236186"/>
                <a:gd name="connsiteY2" fmla="*/ 618093 h 1236186"/>
                <a:gd name="connsiteX3" fmla="*/ 618093 w 1236186"/>
                <a:gd name="connsiteY3" fmla="*/ 1236186 h 1236186"/>
                <a:gd name="connsiteX4" fmla="*/ 0 w 1236186"/>
                <a:gd name="connsiteY4" fmla="*/ 618093 h 123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186" h="1236186">
                  <a:moveTo>
                    <a:pt x="0" y="618093"/>
                  </a:moveTo>
                  <a:cubicBezTo>
                    <a:pt x="0" y="276730"/>
                    <a:pt x="276730" y="0"/>
                    <a:pt x="618093" y="0"/>
                  </a:cubicBezTo>
                  <a:cubicBezTo>
                    <a:pt x="959456" y="0"/>
                    <a:pt x="1236186" y="276730"/>
                    <a:pt x="1236186" y="618093"/>
                  </a:cubicBezTo>
                  <a:cubicBezTo>
                    <a:pt x="1236186" y="959456"/>
                    <a:pt x="959456" y="1236186"/>
                    <a:pt x="618093" y="1236186"/>
                  </a:cubicBezTo>
                  <a:cubicBezTo>
                    <a:pt x="276730" y="1236186"/>
                    <a:pt x="0" y="959456"/>
                    <a:pt x="0" y="618093"/>
                  </a:cubicBezTo>
                  <a:close/>
                </a:path>
              </a:pathLst>
            </a:custGeom>
            <a:solidFill>
              <a:srgbClr val="044DA2"/>
            </a:solidFill>
            <a:ln>
              <a:solidFill>
                <a:srgbClr val="FFFF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301" tIns="145301" rIns="145301" bIns="145301" numCol="1" spcCol="1270" anchor="t" anchorCtr="0">
              <a:noAutofit/>
            </a:bodyPr>
            <a:lstStyle/>
            <a:p>
              <a:pPr algn="ct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Bilateral Policy  Dialogue</a:t>
              </a:r>
              <a:endParaRPr lang="en-IN" sz="15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2EAA1E-187D-4455-BA41-C0BBE498F2DC}"/>
                </a:ext>
              </a:extLst>
            </p:cNvPr>
            <p:cNvSpPr/>
            <p:nvPr/>
          </p:nvSpPr>
          <p:spPr>
            <a:xfrm>
              <a:off x="5977238" y="1471515"/>
              <a:ext cx="1236186" cy="1197883"/>
            </a:xfrm>
            <a:custGeom>
              <a:avLst/>
              <a:gdLst>
                <a:gd name="connsiteX0" fmla="*/ 0 w 1236186"/>
                <a:gd name="connsiteY0" fmla="*/ 618093 h 1236186"/>
                <a:gd name="connsiteX1" fmla="*/ 618093 w 1236186"/>
                <a:gd name="connsiteY1" fmla="*/ 0 h 1236186"/>
                <a:gd name="connsiteX2" fmla="*/ 1236186 w 1236186"/>
                <a:gd name="connsiteY2" fmla="*/ 618093 h 1236186"/>
                <a:gd name="connsiteX3" fmla="*/ 618093 w 1236186"/>
                <a:gd name="connsiteY3" fmla="*/ 1236186 h 1236186"/>
                <a:gd name="connsiteX4" fmla="*/ 0 w 1236186"/>
                <a:gd name="connsiteY4" fmla="*/ 618093 h 123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186" h="1236186">
                  <a:moveTo>
                    <a:pt x="0" y="618093"/>
                  </a:moveTo>
                  <a:cubicBezTo>
                    <a:pt x="0" y="276730"/>
                    <a:pt x="276730" y="0"/>
                    <a:pt x="618093" y="0"/>
                  </a:cubicBezTo>
                  <a:cubicBezTo>
                    <a:pt x="959456" y="0"/>
                    <a:pt x="1236186" y="276730"/>
                    <a:pt x="1236186" y="618093"/>
                  </a:cubicBezTo>
                  <a:cubicBezTo>
                    <a:pt x="1236186" y="959456"/>
                    <a:pt x="959456" y="1236186"/>
                    <a:pt x="618093" y="1236186"/>
                  </a:cubicBezTo>
                  <a:cubicBezTo>
                    <a:pt x="276730" y="1236186"/>
                    <a:pt x="0" y="959456"/>
                    <a:pt x="0" y="618093"/>
                  </a:cubicBezTo>
                  <a:close/>
                </a:path>
              </a:pathLst>
            </a:custGeom>
            <a:solidFill>
              <a:srgbClr val="2C2268"/>
            </a:solidFill>
            <a:ln>
              <a:solidFill>
                <a:srgbClr val="FFFF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301" tIns="145301" rIns="145301" bIns="145301" numCol="1" spcCol="1270" anchor="t" anchorCtr="0">
              <a:noAutofit/>
            </a:bodyPr>
            <a:lstStyle/>
            <a:p>
              <a:pPr algn="ct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Knowledge Exchange</a:t>
              </a:r>
              <a:endParaRPr lang="en-IN" sz="15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556C1C-0C76-4ED3-8720-6785430F6059}"/>
                </a:ext>
              </a:extLst>
            </p:cNvPr>
            <p:cNvSpPr/>
            <p:nvPr/>
          </p:nvSpPr>
          <p:spPr>
            <a:xfrm>
              <a:off x="5986860" y="3636822"/>
              <a:ext cx="1236186" cy="1025068"/>
            </a:xfrm>
            <a:custGeom>
              <a:avLst/>
              <a:gdLst>
                <a:gd name="connsiteX0" fmla="*/ 0 w 1236186"/>
                <a:gd name="connsiteY0" fmla="*/ 618093 h 1236186"/>
                <a:gd name="connsiteX1" fmla="*/ 618093 w 1236186"/>
                <a:gd name="connsiteY1" fmla="*/ 0 h 1236186"/>
                <a:gd name="connsiteX2" fmla="*/ 1236186 w 1236186"/>
                <a:gd name="connsiteY2" fmla="*/ 618093 h 1236186"/>
                <a:gd name="connsiteX3" fmla="*/ 618093 w 1236186"/>
                <a:gd name="connsiteY3" fmla="*/ 1236186 h 1236186"/>
                <a:gd name="connsiteX4" fmla="*/ 0 w 1236186"/>
                <a:gd name="connsiteY4" fmla="*/ 618093 h 123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186" h="1236186">
                  <a:moveTo>
                    <a:pt x="0" y="618093"/>
                  </a:moveTo>
                  <a:cubicBezTo>
                    <a:pt x="0" y="276730"/>
                    <a:pt x="276730" y="0"/>
                    <a:pt x="618093" y="0"/>
                  </a:cubicBezTo>
                  <a:cubicBezTo>
                    <a:pt x="959456" y="0"/>
                    <a:pt x="1236186" y="276730"/>
                    <a:pt x="1236186" y="618093"/>
                  </a:cubicBezTo>
                  <a:cubicBezTo>
                    <a:pt x="1236186" y="959456"/>
                    <a:pt x="959456" y="1236186"/>
                    <a:pt x="618093" y="1236186"/>
                  </a:cubicBezTo>
                  <a:cubicBezTo>
                    <a:pt x="276730" y="1236186"/>
                    <a:pt x="0" y="959456"/>
                    <a:pt x="0" y="618093"/>
                  </a:cubicBezTo>
                  <a:close/>
                </a:path>
              </a:pathLst>
            </a:custGeom>
            <a:solidFill>
              <a:srgbClr val="044DA2"/>
            </a:solidFill>
            <a:ln>
              <a:solidFill>
                <a:srgbClr val="FFFF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301" tIns="145301" rIns="145301" bIns="145301" numCol="1" spcCol="1270" anchor="t" anchorCtr="0">
              <a:noAutofit/>
            </a:bodyPr>
            <a:lstStyle/>
            <a:p>
              <a:pPr algn="ct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Financing Instruments</a:t>
              </a:r>
              <a:endParaRPr lang="en-IN" sz="135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B47B8A-280A-456D-954F-4B60D3FBD6B1}"/>
                </a:ext>
              </a:extLst>
            </p:cNvPr>
            <p:cNvSpPr/>
            <p:nvPr/>
          </p:nvSpPr>
          <p:spPr>
            <a:xfrm>
              <a:off x="4185339" y="4462885"/>
              <a:ext cx="1437385" cy="1225023"/>
            </a:xfrm>
            <a:custGeom>
              <a:avLst/>
              <a:gdLst>
                <a:gd name="connsiteX0" fmla="*/ 0 w 1236186"/>
                <a:gd name="connsiteY0" fmla="*/ 618093 h 1236186"/>
                <a:gd name="connsiteX1" fmla="*/ 618093 w 1236186"/>
                <a:gd name="connsiteY1" fmla="*/ 0 h 1236186"/>
                <a:gd name="connsiteX2" fmla="*/ 1236186 w 1236186"/>
                <a:gd name="connsiteY2" fmla="*/ 618093 h 1236186"/>
                <a:gd name="connsiteX3" fmla="*/ 618093 w 1236186"/>
                <a:gd name="connsiteY3" fmla="*/ 1236186 h 1236186"/>
                <a:gd name="connsiteX4" fmla="*/ 0 w 1236186"/>
                <a:gd name="connsiteY4" fmla="*/ 618093 h 123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186" h="1236186">
                  <a:moveTo>
                    <a:pt x="0" y="618093"/>
                  </a:moveTo>
                  <a:cubicBezTo>
                    <a:pt x="0" y="276730"/>
                    <a:pt x="276730" y="0"/>
                    <a:pt x="618093" y="0"/>
                  </a:cubicBezTo>
                  <a:cubicBezTo>
                    <a:pt x="959456" y="0"/>
                    <a:pt x="1236186" y="276730"/>
                    <a:pt x="1236186" y="618093"/>
                  </a:cubicBezTo>
                  <a:cubicBezTo>
                    <a:pt x="1236186" y="959456"/>
                    <a:pt x="959456" y="1236186"/>
                    <a:pt x="618093" y="1236186"/>
                  </a:cubicBezTo>
                  <a:cubicBezTo>
                    <a:pt x="276730" y="1236186"/>
                    <a:pt x="0" y="959456"/>
                    <a:pt x="0" y="618093"/>
                  </a:cubicBezTo>
                  <a:close/>
                </a:path>
              </a:pathLst>
            </a:custGeom>
            <a:solidFill>
              <a:srgbClr val="2C2268"/>
            </a:solidFill>
            <a:ln>
              <a:solidFill>
                <a:srgbClr val="FFFF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301" tIns="145301" rIns="145301" bIns="145301" numCol="1" spcCol="1270" anchor="t" anchorCtr="0">
              <a:noAutofit/>
            </a:bodyPr>
            <a:lstStyle/>
            <a:p>
              <a:pPr algn="ctr" defTabSz="333375">
                <a:spcBef>
                  <a:spcPct val="0"/>
                </a:spcBef>
              </a:pPr>
              <a:r>
                <a:rPr lang="en-US" sz="15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Policy to</a:t>
              </a:r>
            </a:p>
            <a:p>
              <a:pPr algn="ctr" defTabSz="333375">
                <a:spcBef>
                  <a:spcPct val="0"/>
                </a:spcBef>
              </a:pPr>
              <a:r>
                <a:rPr lang="en-US" sz="15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Practice</a:t>
              </a:r>
              <a:endParaRPr lang="en-IN" sz="15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E99FEF-0801-40E0-867F-59496C1DFF0A}"/>
                </a:ext>
              </a:extLst>
            </p:cNvPr>
            <p:cNvSpPr/>
            <p:nvPr/>
          </p:nvSpPr>
          <p:spPr>
            <a:xfrm>
              <a:off x="2508162" y="3657315"/>
              <a:ext cx="1269310" cy="1509050"/>
            </a:xfrm>
            <a:custGeom>
              <a:avLst/>
              <a:gdLst>
                <a:gd name="connsiteX0" fmla="*/ 0 w 1236186"/>
                <a:gd name="connsiteY0" fmla="*/ 618093 h 1236186"/>
                <a:gd name="connsiteX1" fmla="*/ 618093 w 1236186"/>
                <a:gd name="connsiteY1" fmla="*/ 0 h 1236186"/>
                <a:gd name="connsiteX2" fmla="*/ 1236186 w 1236186"/>
                <a:gd name="connsiteY2" fmla="*/ 618093 h 1236186"/>
                <a:gd name="connsiteX3" fmla="*/ 618093 w 1236186"/>
                <a:gd name="connsiteY3" fmla="*/ 1236186 h 1236186"/>
                <a:gd name="connsiteX4" fmla="*/ 0 w 1236186"/>
                <a:gd name="connsiteY4" fmla="*/ 618093 h 123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186" h="1236186">
                  <a:moveTo>
                    <a:pt x="0" y="618093"/>
                  </a:moveTo>
                  <a:cubicBezTo>
                    <a:pt x="0" y="276730"/>
                    <a:pt x="276730" y="0"/>
                    <a:pt x="618093" y="0"/>
                  </a:cubicBezTo>
                  <a:cubicBezTo>
                    <a:pt x="959456" y="0"/>
                    <a:pt x="1236186" y="276730"/>
                    <a:pt x="1236186" y="618093"/>
                  </a:cubicBezTo>
                  <a:cubicBezTo>
                    <a:pt x="1236186" y="959456"/>
                    <a:pt x="959456" y="1236186"/>
                    <a:pt x="618093" y="1236186"/>
                  </a:cubicBezTo>
                  <a:cubicBezTo>
                    <a:pt x="276730" y="1236186"/>
                    <a:pt x="0" y="959456"/>
                    <a:pt x="0" y="618093"/>
                  </a:cubicBezTo>
                  <a:close/>
                </a:path>
              </a:pathLst>
            </a:custGeom>
            <a:solidFill>
              <a:srgbClr val="044DA2"/>
            </a:solidFill>
            <a:ln>
              <a:solidFill>
                <a:srgbClr val="FFFF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301" tIns="145301" rIns="145301" bIns="145301" numCol="1" spcCol="1270" anchor="t" anchorCtr="0">
              <a:noAutofit/>
            </a:bodyPr>
            <a:lstStyle/>
            <a:p>
              <a:pPr algn="ct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          Research &amp; Innovation </a:t>
              </a:r>
              <a:endParaRPr lang="en-IN" sz="15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B62B25-C6EA-4A70-86DA-1FFE1709B8B6}"/>
                </a:ext>
              </a:extLst>
            </p:cNvPr>
            <p:cNvSpPr/>
            <p:nvPr/>
          </p:nvSpPr>
          <p:spPr>
            <a:xfrm>
              <a:off x="2494446" y="1532546"/>
              <a:ext cx="1184815" cy="1236186"/>
            </a:xfrm>
            <a:custGeom>
              <a:avLst/>
              <a:gdLst>
                <a:gd name="connsiteX0" fmla="*/ 0 w 1236186"/>
                <a:gd name="connsiteY0" fmla="*/ 618093 h 1236186"/>
                <a:gd name="connsiteX1" fmla="*/ 618093 w 1236186"/>
                <a:gd name="connsiteY1" fmla="*/ 0 h 1236186"/>
                <a:gd name="connsiteX2" fmla="*/ 1236186 w 1236186"/>
                <a:gd name="connsiteY2" fmla="*/ 618093 h 1236186"/>
                <a:gd name="connsiteX3" fmla="*/ 618093 w 1236186"/>
                <a:gd name="connsiteY3" fmla="*/ 1236186 h 1236186"/>
                <a:gd name="connsiteX4" fmla="*/ 0 w 1236186"/>
                <a:gd name="connsiteY4" fmla="*/ 618093 h 123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186" h="1236186">
                  <a:moveTo>
                    <a:pt x="0" y="618093"/>
                  </a:moveTo>
                  <a:cubicBezTo>
                    <a:pt x="0" y="276730"/>
                    <a:pt x="276730" y="0"/>
                    <a:pt x="618093" y="0"/>
                  </a:cubicBezTo>
                  <a:cubicBezTo>
                    <a:pt x="959456" y="0"/>
                    <a:pt x="1236186" y="276730"/>
                    <a:pt x="1236186" y="618093"/>
                  </a:cubicBezTo>
                  <a:cubicBezTo>
                    <a:pt x="1236186" y="959456"/>
                    <a:pt x="959456" y="1236186"/>
                    <a:pt x="618093" y="1236186"/>
                  </a:cubicBezTo>
                  <a:cubicBezTo>
                    <a:pt x="276730" y="1236186"/>
                    <a:pt x="0" y="959456"/>
                    <a:pt x="0" y="618093"/>
                  </a:cubicBezTo>
                  <a:close/>
                </a:path>
              </a:pathLst>
            </a:custGeom>
            <a:solidFill>
              <a:srgbClr val="2C2268"/>
            </a:solidFill>
            <a:ln>
              <a:solidFill>
                <a:srgbClr val="FFFF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301" tIns="145301" rIns="145301" bIns="145301" numCol="1" spcCol="1270" anchor="t" anchorCtr="0">
              <a:noAutofit/>
            </a:bodyPr>
            <a:lstStyle/>
            <a:p>
              <a:pPr algn="ct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to extra  EU and Indian Partners </a:t>
              </a:r>
              <a:endParaRPr lang="en-IN" sz="15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: Shape 17">
              <a:extLst>
                <a:ext uri="{FF2B5EF4-FFF2-40B4-BE49-F238E27FC236}">
                  <a16:creationId xmlns:a16="http://schemas.microsoft.com/office/drawing/2014/main" id="{55B47B8A-280A-456D-954F-4B60D3FBD6B1}"/>
                </a:ext>
              </a:extLst>
            </p:cNvPr>
            <p:cNvSpPr/>
            <p:nvPr/>
          </p:nvSpPr>
          <p:spPr>
            <a:xfrm>
              <a:off x="8651076" y="4393112"/>
              <a:ext cx="826653" cy="1424027"/>
            </a:xfrm>
            <a:custGeom>
              <a:avLst/>
              <a:gdLst>
                <a:gd name="connsiteX0" fmla="*/ 0 w 1236186"/>
                <a:gd name="connsiteY0" fmla="*/ 618093 h 1236186"/>
                <a:gd name="connsiteX1" fmla="*/ 618093 w 1236186"/>
                <a:gd name="connsiteY1" fmla="*/ 0 h 1236186"/>
                <a:gd name="connsiteX2" fmla="*/ 1236186 w 1236186"/>
                <a:gd name="connsiteY2" fmla="*/ 618093 h 1236186"/>
                <a:gd name="connsiteX3" fmla="*/ 618093 w 1236186"/>
                <a:gd name="connsiteY3" fmla="*/ 1236186 h 1236186"/>
                <a:gd name="connsiteX4" fmla="*/ 0 w 1236186"/>
                <a:gd name="connsiteY4" fmla="*/ 618093 h 123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186" h="1236186">
                  <a:moveTo>
                    <a:pt x="0" y="618093"/>
                  </a:moveTo>
                  <a:cubicBezTo>
                    <a:pt x="0" y="276730"/>
                    <a:pt x="276730" y="0"/>
                    <a:pt x="618093" y="0"/>
                  </a:cubicBezTo>
                  <a:cubicBezTo>
                    <a:pt x="959456" y="0"/>
                    <a:pt x="1236186" y="276730"/>
                    <a:pt x="1236186" y="618093"/>
                  </a:cubicBezTo>
                  <a:cubicBezTo>
                    <a:pt x="1236186" y="959456"/>
                    <a:pt x="959456" y="1236186"/>
                    <a:pt x="618093" y="1236186"/>
                  </a:cubicBezTo>
                  <a:cubicBezTo>
                    <a:pt x="276730" y="1236186"/>
                    <a:pt x="0" y="959456"/>
                    <a:pt x="0" y="618093"/>
                  </a:cubicBezTo>
                  <a:close/>
                </a:path>
              </a:pathLst>
            </a:custGeom>
            <a:solidFill>
              <a:srgbClr val="054DA2"/>
            </a:solidFill>
            <a:ln>
              <a:solidFill>
                <a:srgbClr val="FFFF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301" tIns="145301" rIns="145301" bIns="145301" numCol="1" spcCol="1270" anchor="t" anchorCtr="0">
              <a:noAutofit/>
            </a:bodyPr>
            <a:lstStyle/>
            <a:p>
              <a:pPr algn="ctr" defTabSz="333375">
                <a:spcBef>
                  <a:spcPct val="0"/>
                </a:spcBef>
              </a:pPr>
              <a:r>
                <a:rPr lang="en-US" sz="15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sz="1050" b="1" dirty="0">
                  <a:solidFill>
                    <a:srgbClr val="FFF10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RE/CE</a:t>
              </a:r>
            </a:p>
            <a:p>
              <a:pPr algn="ctr" defTabSz="333375">
                <a:spcBef>
                  <a:spcPct val="0"/>
                </a:spcBef>
              </a:pPr>
              <a:r>
                <a:rPr lang="en-US" sz="1050" b="1" dirty="0">
                  <a:solidFill>
                    <a:srgbClr val="FFF10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Skills</a:t>
              </a:r>
            </a:p>
            <a:p>
              <a:pPr algn="ctr" defTabSz="333375">
                <a:spcBef>
                  <a:spcPct val="0"/>
                </a:spcBef>
              </a:pPr>
              <a:r>
                <a:rPr lang="en-US" sz="1050" b="1" dirty="0">
                  <a:solidFill>
                    <a:srgbClr val="FFF10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Frameworks</a:t>
              </a:r>
              <a:endParaRPr lang="en-IN" sz="1050" b="1" dirty="0">
                <a:solidFill>
                  <a:srgbClr val="FFF10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6A529CEC-9A7B-4B62-82A0-F9F2886B60C1}"/>
              </a:ext>
            </a:extLst>
          </p:cNvPr>
          <p:cNvSpPr/>
          <p:nvPr/>
        </p:nvSpPr>
        <p:spPr>
          <a:xfrm flipH="1">
            <a:off x="5979053" y="3206823"/>
            <a:ext cx="553377" cy="486395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>
            <a:solidFill>
              <a:srgbClr val="2C22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2D5D48EB-3D10-482B-8561-C26E9CD0E4E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1" y="5779249"/>
            <a:ext cx="683036" cy="627542"/>
          </a:xfrm>
          <a:prstGeom prst="rect">
            <a:avLst/>
          </a:prstGeom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B1740817-03F6-482E-94B0-E854BD196AE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62" y="5820886"/>
            <a:ext cx="2686732" cy="614594"/>
          </a:xfrm>
          <a:prstGeom prst="rect">
            <a:avLst/>
          </a:prstGeom>
        </p:spPr>
      </p:pic>
      <p:pic>
        <p:nvPicPr>
          <p:cNvPr id="32" name="Picture 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1BBCCD-062C-4EF7-8159-1964DEFB70F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87" y="5882135"/>
            <a:ext cx="1817535" cy="486395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C972113D-8923-42E9-96E1-C24DFC63443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17311" r="8344" b="20522"/>
          <a:stretch/>
        </p:blipFill>
        <p:spPr>
          <a:xfrm>
            <a:off x="1248119" y="5739473"/>
            <a:ext cx="1591821" cy="707093"/>
          </a:xfrm>
          <a:prstGeom prst="rect">
            <a:avLst/>
          </a:prstGeom>
        </p:spPr>
      </p:pic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432D158E-20F8-40F6-ADBF-4DC6A5E4D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490835"/>
              </p:ext>
            </p:extLst>
          </p:nvPr>
        </p:nvGraphicFramePr>
        <p:xfrm>
          <a:off x="1277698" y="201728"/>
          <a:ext cx="6384224" cy="135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B9BB7B55-E5CD-4904-8DD0-AD5CD66EA9C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26" y="5828088"/>
            <a:ext cx="867305" cy="5298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A237C8-3248-48A2-9EC4-C3FC8C5EA85D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020" y="1680236"/>
            <a:ext cx="2497849" cy="811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759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>
            <a:extLst>
              <a:ext uri="{FF2B5EF4-FFF2-40B4-BE49-F238E27FC236}">
                <a16:creationId xmlns:a16="http://schemas.microsoft.com/office/drawing/2014/main" id="{E8719238-49E1-4F31-BE84-3EE222F94D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1925" y="203920"/>
            <a:ext cx="5794771" cy="83117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rgbClr val="003C80"/>
                </a:solidFill>
              </a:rPr>
              <a:t>  Life cycle Approach to RE and Circular Economy </a:t>
            </a:r>
            <a:endParaRPr lang="en-US" dirty="0">
              <a:solidFill>
                <a:srgbClr val="003C8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F66129-AB89-4949-8451-114F888A363C}"/>
              </a:ext>
            </a:extLst>
          </p:cNvPr>
          <p:cNvCxnSpPr>
            <a:cxnSpLocks/>
          </p:cNvCxnSpPr>
          <p:nvPr/>
        </p:nvCxnSpPr>
        <p:spPr>
          <a:xfrm>
            <a:off x="1562582" y="1029401"/>
            <a:ext cx="6004114" cy="0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516" name="Picture 7">
            <a:extLst>
              <a:ext uri="{FF2B5EF4-FFF2-40B4-BE49-F238E27FC236}">
                <a16:creationId xmlns:a16="http://schemas.microsoft.com/office/drawing/2014/main" id="{7499ADA1-DC41-494A-A4E8-60B43A82E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8342" y="2015233"/>
            <a:ext cx="7261933" cy="415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4037" name="Rectangle 1">
            <a:extLst>
              <a:ext uri="{FF2B5EF4-FFF2-40B4-BE49-F238E27FC236}">
                <a16:creationId xmlns:a16="http://schemas.microsoft.com/office/drawing/2014/main" id="{4307B612-5A58-4F29-B60B-78CAB29D0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2790" y="1128621"/>
            <a:ext cx="6593039" cy="96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431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3C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Minimize the resource use and environmental impacts </a:t>
            </a:r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C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 each life cycle stage by adopting the concepts of </a:t>
            </a:r>
            <a:r>
              <a:rPr kumimoji="0" lang="en-I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3C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resource efficiency and circular economy</a:t>
            </a:r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C8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using one or more of the 6Rs principles</a:t>
            </a:r>
            <a:endParaRPr kumimoji="0" lang="en-I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3C8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3">
            <a:extLst>
              <a:ext uri="{FF2B5EF4-FFF2-40B4-BE49-F238E27FC236}">
                <a16:creationId xmlns:a16="http://schemas.microsoft.com/office/drawing/2014/main" id="{9C742995-1D5A-4F07-B7CA-E557315E5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850" y="287338"/>
            <a:ext cx="71421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IN" altLang="en-US" sz="2400" b="1" dirty="0">
                <a:solidFill>
                  <a:schemeClr val="tx2"/>
                </a:solidFill>
              </a:rPr>
              <a:t>Sectoral Assessment Studies</a:t>
            </a:r>
          </a:p>
          <a:p>
            <a:endParaRPr lang="en-IN" altLang="en-US" sz="2400" b="1" dirty="0">
              <a:solidFill>
                <a:schemeClr val="tx2"/>
              </a:solidFill>
            </a:endParaRPr>
          </a:p>
        </p:txBody>
      </p:sp>
      <p:pic>
        <p:nvPicPr>
          <p:cNvPr id="28675" name="Picture 1">
            <a:extLst>
              <a:ext uri="{FF2B5EF4-FFF2-40B4-BE49-F238E27FC236}">
                <a16:creationId xmlns:a16="http://schemas.microsoft.com/office/drawing/2014/main" id="{979F6695-6FFE-4C3A-BF63-EC63147F24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175" y="942975"/>
            <a:ext cx="1814513" cy="2520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2">
            <a:extLst>
              <a:ext uri="{FF2B5EF4-FFF2-40B4-BE49-F238E27FC236}">
                <a16:creationId xmlns:a16="http://schemas.microsoft.com/office/drawing/2014/main" id="{C462C308-8E4E-433C-B364-A05E0FBACE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175" y="3657600"/>
            <a:ext cx="1795463" cy="2551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6">
            <a:extLst>
              <a:ext uri="{FF2B5EF4-FFF2-40B4-BE49-F238E27FC236}">
                <a16:creationId xmlns:a16="http://schemas.microsoft.com/office/drawing/2014/main" id="{EC94E374-257B-4A46-A83D-A630059F6E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4113" y="3689350"/>
            <a:ext cx="1858962" cy="2487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7">
            <a:extLst>
              <a:ext uri="{FF2B5EF4-FFF2-40B4-BE49-F238E27FC236}">
                <a16:creationId xmlns:a16="http://schemas.microsoft.com/office/drawing/2014/main" id="{445D63B0-EDB0-4CCC-A012-7F91721AA3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4113" y="942975"/>
            <a:ext cx="1858962" cy="2549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9" name="TextBox 8">
            <a:extLst>
              <a:ext uri="{FF2B5EF4-FFF2-40B4-BE49-F238E27FC236}">
                <a16:creationId xmlns:a16="http://schemas.microsoft.com/office/drawing/2014/main" id="{9CD15D8F-C401-4A7A-A15A-F3CC3DB6A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750" y="4761854"/>
            <a:ext cx="422834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GB" altLang="en-US" sz="1600" i="1" dirty="0">
                <a:solidFill>
                  <a:schemeClr val="tx2"/>
                </a:solidFill>
              </a:rPr>
              <a:t>At its core, four recently developed </a:t>
            </a:r>
            <a:r>
              <a:rPr lang="en-GB" altLang="en-US" sz="1600" b="1" i="1" dirty="0">
                <a:solidFill>
                  <a:schemeClr val="tx2"/>
                </a:solidFill>
              </a:rPr>
              <a:t>studies</a:t>
            </a:r>
            <a:r>
              <a:rPr lang="en-GB" altLang="en-US" sz="1600" i="1" dirty="0">
                <a:solidFill>
                  <a:schemeClr val="tx2"/>
                </a:solidFill>
              </a:rPr>
              <a:t> recommend  </a:t>
            </a:r>
            <a:r>
              <a:rPr lang="en-GB" altLang="en-US" sz="1600" b="1" i="1" dirty="0">
                <a:solidFill>
                  <a:schemeClr val="tx2"/>
                </a:solidFill>
              </a:rPr>
              <a:t>potential areas for policy innovation to foster resource efficiency </a:t>
            </a:r>
            <a:r>
              <a:rPr lang="en-GB" altLang="en-US" sz="1600" i="1" dirty="0">
                <a:solidFill>
                  <a:schemeClr val="tx2"/>
                </a:solidFill>
              </a:rPr>
              <a:t>in the four target sectors</a:t>
            </a:r>
            <a:endParaRPr lang="de-DE" altLang="en-US" sz="1600" i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732A6E-940A-4A90-9BDC-8A7CAC8CA7F8}"/>
              </a:ext>
            </a:extLst>
          </p:cNvPr>
          <p:cNvCxnSpPr/>
          <p:nvPr/>
        </p:nvCxnSpPr>
        <p:spPr>
          <a:xfrm>
            <a:off x="1212850" y="834468"/>
            <a:ext cx="6792913" cy="0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1D7A0C2-67AF-42F2-A97C-15DFE1F8E1E3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1" y="1023938"/>
            <a:ext cx="1858962" cy="1644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5C0FEB-B817-4671-98DD-CBE9D1083B8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7463" y="2892896"/>
            <a:ext cx="1858962" cy="16443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extBox 8">
            <a:extLst>
              <a:ext uri="{FF2B5EF4-FFF2-40B4-BE49-F238E27FC236}">
                <a16:creationId xmlns:a16="http://schemas.microsoft.com/office/drawing/2014/main" id="{C07B8DC7-FE41-4F23-817C-F2DB4F369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0328" y="2017009"/>
            <a:ext cx="4234396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lvl="1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IN" dirty="0">
                <a:solidFill>
                  <a:srgbClr val="133176"/>
                </a:solidFill>
              </a:rPr>
              <a:t>Interdepartmental Committee of 9 key ministries </a:t>
            </a:r>
          </a:p>
          <a:p>
            <a:pPr marL="285750" lvl="1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IN" dirty="0">
                <a:solidFill>
                  <a:srgbClr val="133176"/>
                </a:solidFill>
              </a:rPr>
              <a:t>RE Task Force of Experts  </a:t>
            </a:r>
          </a:p>
          <a:p>
            <a:pPr marL="285750" lvl="1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IN" dirty="0">
                <a:solidFill>
                  <a:srgbClr val="133176"/>
                </a:solidFill>
              </a:rPr>
              <a:t>Capacity Development RE and Circular Economy in 3 states held at Odisha, Telangana and Goa </a:t>
            </a:r>
          </a:p>
          <a:p>
            <a:pPr marL="285750" lvl="1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IN" dirty="0">
                <a:solidFill>
                  <a:srgbClr val="133176"/>
                </a:solidFill>
              </a:rPr>
              <a:t>RE &amp; CE Strategy initiated for  development in Telangana and Goa</a:t>
            </a:r>
          </a:p>
          <a:p>
            <a:pPr marL="285750" lvl="1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IN" dirty="0">
                <a:solidFill>
                  <a:srgbClr val="133176"/>
                </a:solidFill>
              </a:rPr>
              <a:t>Goa RE Strategy released in February, 2020</a:t>
            </a:r>
          </a:p>
          <a:p>
            <a:pPr algn="just">
              <a:defRPr/>
            </a:pPr>
            <a:endParaRPr lang="en-GB" altLang="en-US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7CFE17-1448-4379-9455-44C723D18E62}"/>
              </a:ext>
            </a:extLst>
          </p:cNvPr>
          <p:cNvCxnSpPr/>
          <p:nvPr/>
        </p:nvCxnSpPr>
        <p:spPr>
          <a:xfrm>
            <a:off x="1109071" y="1046444"/>
            <a:ext cx="6792913" cy="0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48D322-1B62-4081-A7C2-DB06FD1931E4}"/>
              </a:ext>
            </a:extLst>
          </p:cNvPr>
          <p:cNvSpPr txBox="1"/>
          <p:nvPr/>
        </p:nvSpPr>
        <p:spPr>
          <a:xfrm>
            <a:off x="208992" y="5610740"/>
            <a:ext cx="38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Mr</a:t>
            </a:r>
            <a:r>
              <a:rPr lang="en-US" sz="1200" dirty="0"/>
              <a:t> Tomasz Kozlowski and </a:t>
            </a:r>
            <a:r>
              <a:rPr lang="en-US" sz="1200" dirty="0" err="1"/>
              <a:t>Mr</a:t>
            </a:r>
            <a:r>
              <a:rPr lang="en-US" sz="1200" dirty="0"/>
              <a:t> </a:t>
            </a:r>
            <a:r>
              <a:rPr lang="en-US" sz="1200" dirty="0" err="1"/>
              <a:t>Mr</a:t>
            </a:r>
            <a:r>
              <a:rPr lang="en-US" sz="1200" dirty="0"/>
              <a:t> Ratan P. </a:t>
            </a:r>
            <a:r>
              <a:rPr lang="en-US" sz="1200" dirty="0" err="1"/>
              <a:t>Watal</a:t>
            </a:r>
            <a:r>
              <a:rPr lang="en-US" sz="1200" dirty="0"/>
              <a:t>, releasing the Status Paper on Resource Efficiency and Circular Economy in Jan 2019</a:t>
            </a:r>
            <a:endParaRPr lang="en-IN" sz="1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96B5FC3-64BF-4276-AECB-500024995D8F}"/>
              </a:ext>
            </a:extLst>
          </p:cNvPr>
          <p:cNvSpPr txBox="1">
            <a:spLocks/>
          </p:cNvSpPr>
          <p:nvPr/>
        </p:nvSpPr>
        <p:spPr bwMode="auto">
          <a:xfrm>
            <a:off x="1242016" y="316464"/>
            <a:ext cx="665996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6E645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en-IN" altLang="en-US" sz="2000" b="1" dirty="0">
                <a:solidFill>
                  <a:srgbClr val="003C80"/>
                </a:solidFill>
              </a:rPr>
              <a:t>EU-REI: EU and India Partnership: RE Strategy with NITI Aayog 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659CBF-9AFC-4E0E-88EC-5F6E68FF34B9}"/>
              </a:ext>
            </a:extLst>
          </p:cNvPr>
          <p:cNvSpPr/>
          <p:nvPr/>
        </p:nvSpPr>
        <p:spPr>
          <a:xfrm>
            <a:off x="335452" y="1094916"/>
            <a:ext cx="8473095" cy="914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rgbClr val="003C80"/>
                </a:solidFill>
              </a:rPr>
              <a:t>NITI Aayog and EUD release the Resource Efficiency Strategy in Nov 2017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rgbClr val="003C80"/>
                </a:solidFill>
              </a:rPr>
              <a:t>Status Paper and four RE Sectoral Strategies released in Jan 2019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rgbClr val="003C80"/>
                </a:solidFill>
              </a:rPr>
              <a:t>Due support for implementation from REI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754983B6-B846-4F06-9387-46573EE52CED}"/>
              </a:ext>
            </a:extLst>
          </p:cNvPr>
          <p:cNvSpPr/>
          <p:nvPr/>
        </p:nvSpPr>
        <p:spPr>
          <a:xfrm>
            <a:off x="4481209" y="3645201"/>
            <a:ext cx="346691" cy="1549013"/>
          </a:xfrm>
          <a:prstGeom prst="curvedRightArrow">
            <a:avLst/>
          </a:prstGeom>
          <a:solidFill>
            <a:srgbClr val="13317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38A9E-1790-45DF-8452-93C5E629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19" y="2159762"/>
            <a:ext cx="3838063" cy="33127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D60159-7784-493C-B0D1-E0551287D486}"/>
              </a:ext>
            </a:extLst>
          </p:cNvPr>
          <p:cNvCxnSpPr/>
          <p:nvPr/>
        </p:nvCxnSpPr>
        <p:spPr>
          <a:xfrm>
            <a:off x="1133475" y="939800"/>
            <a:ext cx="6792913" cy="0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F22B7ABC-B423-44DA-9FCB-337D02702DFC}"/>
              </a:ext>
            </a:extLst>
          </p:cNvPr>
          <p:cNvSpPr txBox="1">
            <a:spLocks/>
          </p:cNvSpPr>
          <p:nvPr/>
        </p:nvSpPr>
        <p:spPr bwMode="auto">
          <a:xfrm>
            <a:off x="1133474" y="190685"/>
            <a:ext cx="679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6E645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defRPr/>
            </a:pPr>
            <a:r>
              <a:rPr lang="en-IN" b="1" dirty="0">
                <a:solidFill>
                  <a:srgbClr val="133176"/>
                </a:solidFill>
              </a:rPr>
              <a:t>Mainstreaming RE &amp; CE in Policy and Sectoral Areas</a:t>
            </a:r>
          </a:p>
        </p:txBody>
      </p:sp>
      <p:pic>
        <p:nvPicPr>
          <p:cNvPr id="31748" name="Picture 7">
            <a:extLst>
              <a:ext uri="{FF2B5EF4-FFF2-40B4-BE49-F238E27FC236}">
                <a16:creationId xmlns:a16="http://schemas.microsoft.com/office/drawing/2014/main" id="{D52EC0D1-A3E4-40AA-B710-7327F0D4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0418" y="3609312"/>
            <a:ext cx="1864731" cy="253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8">
            <a:extLst>
              <a:ext uri="{FF2B5EF4-FFF2-40B4-BE49-F238E27FC236}">
                <a16:creationId xmlns:a16="http://schemas.microsoft.com/office/drawing/2014/main" id="{C1BA1E23-5A7F-4B2E-84BD-9466682A3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3886" y="3598199"/>
            <a:ext cx="1864731" cy="253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10">
            <a:extLst>
              <a:ext uri="{FF2B5EF4-FFF2-40B4-BE49-F238E27FC236}">
                <a16:creationId xmlns:a16="http://schemas.microsoft.com/office/drawing/2014/main" id="{0E422C6B-963A-4BD5-B52C-BF81315C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57" y="3602243"/>
            <a:ext cx="1864731" cy="2530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11">
            <a:extLst>
              <a:ext uri="{FF2B5EF4-FFF2-40B4-BE49-F238E27FC236}">
                <a16:creationId xmlns:a16="http://schemas.microsoft.com/office/drawing/2014/main" id="{4A0DA161-2200-487E-AA9D-8541886F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0746" y="3609312"/>
            <a:ext cx="1994051" cy="2554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D62D31-77A8-4E54-950F-4EDF1DB8DD1A}"/>
              </a:ext>
            </a:extLst>
          </p:cNvPr>
          <p:cNvSpPr txBox="1"/>
          <p:nvPr/>
        </p:nvSpPr>
        <p:spPr>
          <a:xfrm>
            <a:off x="4433886" y="1241184"/>
            <a:ext cx="41530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000" dirty="0">
                <a:solidFill>
                  <a:srgbClr val="003C80"/>
                </a:solidFill>
              </a:rPr>
              <a:t>NITI Aayog and Mo/Steel, Mo/ Mines, </a:t>
            </a:r>
            <a:r>
              <a:rPr lang="en-IN" sz="2000" dirty="0" err="1">
                <a:solidFill>
                  <a:srgbClr val="003C80"/>
                </a:solidFill>
              </a:rPr>
              <a:t>MoHUA</a:t>
            </a:r>
            <a:r>
              <a:rPr lang="en-IN" sz="2000" dirty="0">
                <a:solidFill>
                  <a:srgbClr val="003C80"/>
                </a:solidFill>
              </a:rPr>
              <a:t>, MEITY release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rgbClr val="003C80"/>
                </a:solidFill>
              </a:rPr>
              <a:t>Strategy on RE in Steel Sector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rgbClr val="003C80"/>
                </a:solidFill>
              </a:rPr>
              <a:t>Strategy on RE in Aluminium Sector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rgbClr val="003C80"/>
                </a:solidFill>
              </a:rPr>
              <a:t>Strategy on RE in EEE Sector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rgbClr val="003C80"/>
                </a:solidFill>
              </a:rPr>
              <a:t>Strategy on RE in C&amp;D Sector  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8AB567B4-7684-4B05-B089-5C9EA7FEE6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100" y="1016525"/>
          <a:ext cx="2061646" cy="249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7570800" imgH="10683000" progId="AcroExch.Document.DC">
                  <p:embed/>
                </p:oleObj>
              </mc:Choice>
              <mc:Fallback>
                <p:oleObj name="Acrobat Document" r:id="rId6" imgW="7570800" imgH="10683000" progId="AcroExch.Document.DC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8AB567B4-7684-4B05-B089-5C9EA7FEE6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100" y="1016525"/>
                        <a:ext cx="2061646" cy="249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3">
            <a:extLst>
              <a:ext uri="{FF2B5EF4-FFF2-40B4-BE49-F238E27FC236}">
                <a16:creationId xmlns:a16="http://schemas.microsoft.com/office/drawing/2014/main" id="{F9204D80-E7AF-41E1-92E2-E178F63B00B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0746" y="939800"/>
            <a:ext cx="2061646" cy="2490247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90FD-BEFB-4B3A-9A3E-84F184E1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38" y="419100"/>
            <a:ext cx="6751637" cy="882650"/>
          </a:xfrm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3C80"/>
                </a:solidFill>
                <a:ea typeface="+mn-ea"/>
                <a:cs typeface="Arial" panose="020B0604020202020204" pitchFamily="34" charset="0"/>
              </a:rPr>
              <a:t>Continued Mainstreaming of RE&amp;CE &amp; Leveraging Partnerships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205B94-7C46-413C-B029-69F4D5C6DBF8}"/>
              </a:ext>
            </a:extLst>
          </p:cNvPr>
          <p:cNvCxnSpPr/>
          <p:nvPr/>
        </p:nvCxnSpPr>
        <p:spPr>
          <a:xfrm>
            <a:off x="1203325" y="1185863"/>
            <a:ext cx="6867525" cy="0"/>
          </a:xfrm>
          <a:prstGeom prst="line">
            <a:avLst/>
          </a:prstGeom>
          <a:ln>
            <a:solidFill>
              <a:srgbClr val="13317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99F77F48-4949-4BBC-90CA-7933F47D97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337923BB-CA57-42E0-8F50-8CF997FD8F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0182" name="Group 9">
            <a:extLst>
              <a:ext uri="{FF2B5EF4-FFF2-40B4-BE49-F238E27FC236}">
                <a16:creationId xmlns:a16="http://schemas.microsoft.com/office/drawing/2014/main" id="{FF4AFACE-DF10-4348-B56C-EDE2296D10B2}"/>
              </a:ext>
            </a:extLst>
          </p:cNvPr>
          <p:cNvGrpSpPr>
            <a:grpSpLocks/>
          </p:cNvGrpSpPr>
          <p:nvPr/>
        </p:nvGrpSpPr>
        <p:grpSpPr bwMode="auto">
          <a:xfrm>
            <a:off x="2833688" y="1185863"/>
            <a:ext cx="5826125" cy="4933950"/>
            <a:chOff x="2148957" y="840915"/>
            <a:chExt cx="4669326" cy="493340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B11ABC-4E1E-4DBA-B1CA-12F2F3DC8EC9}"/>
                </a:ext>
              </a:extLst>
            </p:cNvPr>
            <p:cNvSpPr/>
            <p:nvPr/>
          </p:nvSpPr>
          <p:spPr>
            <a:xfrm>
              <a:off x="3881824" y="3021899"/>
              <a:ext cx="2438991" cy="2439717"/>
            </a:xfrm>
            <a:custGeom>
              <a:avLst/>
              <a:gdLst>
                <a:gd name="connsiteX0" fmla="*/ 1730887 w 2438541"/>
                <a:gd name="connsiteY0" fmla="*/ 388797 h 2438541"/>
                <a:gd name="connsiteX1" fmla="*/ 1920567 w 2438541"/>
                <a:gd name="connsiteY1" fmla="*/ 229629 h 2438541"/>
                <a:gd name="connsiteX2" fmla="*/ 2072099 w 2438541"/>
                <a:gd name="connsiteY2" fmla="*/ 356779 h 2438541"/>
                <a:gd name="connsiteX3" fmla="*/ 1948286 w 2438541"/>
                <a:gd name="connsiteY3" fmla="*/ 571217 h 2438541"/>
                <a:gd name="connsiteX4" fmla="*/ 2145009 w 2438541"/>
                <a:gd name="connsiteY4" fmla="*/ 911952 h 2438541"/>
                <a:gd name="connsiteX5" fmla="*/ 2392624 w 2438541"/>
                <a:gd name="connsiteY5" fmla="*/ 911945 h 2438541"/>
                <a:gd name="connsiteX6" fmla="*/ 2426974 w 2438541"/>
                <a:gd name="connsiteY6" fmla="*/ 1106751 h 2438541"/>
                <a:gd name="connsiteX7" fmla="*/ 2194290 w 2438541"/>
                <a:gd name="connsiteY7" fmla="*/ 1191434 h 2438541"/>
                <a:gd name="connsiteX8" fmla="*/ 2125969 w 2438541"/>
                <a:gd name="connsiteY8" fmla="*/ 1578903 h 2438541"/>
                <a:gd name="connsiteX9" fmla="*/ 2315656 w 2438541"/>
                <a:gd name="connsiteY9" fmla="*/ 1738063 h 2438541"/>
                <a:gd name="connsiteX10" fmla="*/ 2216751 w 2438541"/>
                <a:gd name="connsiteY10" fmla="*/ 1909372 h 2438541"/>
                <a:gd name="connsiteX11" fmla="*/ 1984071 w 2438541"/>
                <a:gd name="connsiteY11" fmla="*/ 1824677 h 2438541"/>
                <a:gd name="connsiteX12" fmla="*/ 1682673 w 2438541"/>
                <a:gd name="connsiteY12" fmla="*/ 2077580 h 2438541"/>
                <a:gd name="connsiteX13" fmla="*/ 1725678 w 2438541"/>
                <a:gd name="connsiteY13" fmla="*/ 2321432 h 2438541"/>
                <a:gd name="connsiteX14" fmla="*/ 1539796 w 2438541"/>
                <a:gd name="connsiteY14" fmla="*/ 2389087 h 2438541"/>
                <a:gd name="connsiteX15" fmla="*/ 1415994 w 2438541"/>
                <a:gd name="connsiteY15" fmla="*/ 2174643 h 2438541"/>
                <a:gd name="connsiteX16" fmla="*/ 1022547 w 2438541"/>
                <a:gd name="connsiteY16" fmla="*/ 2174643 h 2438541"/>
                <a:gd name="connsiteX17" fmla="*/ 898745 w 2438541"/>
                <a:gd name="connsiteY17" fmla="*/ 2389087 h 2438541"/>
                <a:gd name="connsiteX18" fmla="*/ 712863 w 2438541"/>
                <a:gd name="connsiteY18" fmla="*/ 2321432 h 2438541"/>
                <a:gd name="connsiteX19" fmla="*/ 755868 w 2438541"/>
                <a:gd name="connsiteY19" fmla="*/ 2077580 h 2438541"/>
                <a:gd name="connsiteX20" fmla="*/ 454470 w 2438541"/>
                <a:gd name="connsiteY20" fmla="*/ 1824677 h 2438541"/>
                <a:gd name="connsiteX21" fmla="*/ 221790 w 2438541"/>
                <a:gd name="connsiteY21" fmla="*/ 1909372 h 2438541"/>
                <a:gd name="connsiteX22" fmla="*/ 122885 w 2438541"/>
                <a:gd name="connsiteY22" fmla="*/ 1738063 h 2438541"/>
                <a:gd name="connsiteX23" fmla="*/ 312573 w 2438541"/>
                <a:gd name="connsiteY23" fmla="*/ 1578904 h 2438541"/>
                <a:gd name="connsiteX24" fmla="*/ 244252 w 2438541"/>
                <a:gd name="connsiteY24" fmla="*/ 1191435 h 2438541"/>
                <a:gd name="connsiteX25" fmla="*/ 11567 w 2438541"/>
                <a:gd name="connsiteY25" fmla="*/ 1106751 h 2438541"/>
                <a:gd name="connsiteX26" fmla="*/ 45917 w 2438541"/>
                <a:gd name="connsiteY26" fmla="*/ 911945 h 2438541"/>
                <a:gd name="connsiteX27" fmla="*/ 293532 w 2438541"/>
                <a:gd name="connsiteY27" fmla="*/ 911952 h 2438541"/>
                <a:gd name="connsiteX28" fmla="*/ 490255 w 2438541"/>
                <a:gd name="connsiteY28" fmla="*/ 571217 h 2438541"/>
                <a:gd name="connsiteX29" fmla="*/ 366442 w 2438541"/>
                <a:gd name="connsiteY29" fmla="*/ 356779 h 2438541"/>
                <a:gd name="connsiteX30" fmla="*/ 517974 w 2438541"/>
                <a:gd name="connsiteY30" fmla="*/ 229629 h 2438541"/>
                <a:gd name="connsiteX31" fmla="*/ 707654 w 2438541"/>
                <a:gd name="connsiteY31" fmla="*/ 388797 h 2438541"/>
                <a:gd name="connsiteX32" fmla="*/ 1077373 w 2438541"/>
                <a:gd name="connsiteY32" fmla="*/ 254230 h 2438541"/>
                <a:gd name="connsiteX33" fmla="*/ 1120365 w 2438541"/>
                <a:gd name="connsiteY33" fmla="*/ 10376 h 2438541"/>
                <a:gd name="connsiteX34" fmla="*/ 1318176 w 2438541"/>
                <a:gd name="connsiteY34" fmla="*/ 10376 h 2438541"/>
                <a:gd name="connsiteX35" fmla="*/ 1361168 w 2438541"/>
                <a:gd name="connsiteY35" fmla="*/ 254230 h 2438541"/>
                <a:gd name="connsiteX36" fmla="*/ 1730887 w 2438541"/>
                <a:gd name="connsiteY36" fmla="*/ 388797 h 243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38541" h="2438541">
                  <a:moveTo>
                    <a:pt x="1730887" y="388797"/>
                  </a:moveTo>
                  <a:lnTo>
                    <a:pt x="1920567" y="229629"/>
                  </a:lnTo>
                  <a:lnTo>
                    <a:pt x="2072099" y="356779"/>
                  </a:lnTo>
                  <a:lnTo>
                    <a:pt x="1948286" y="571217"/>
                  </a:lnTo>
                  <a:cubicBezTo>
                    <a:pt x="2036324" y="670254"/>
                    <a:pt x="2103260" y="786190"/>
                    <a:pt x="2145009" y="911952"/>
                  </a:cubicBezTo>
                  <a:lnTo>
                    <a:pt x="2392624" y="911945"/>
                  </a:lnTo>
                  <a:lnTo>
                    <a:pt x="2426974" y="1106751"/>
                  </a:lnTo>
                  <a:lnTo>
                    <a:pt x="2194290" y="1191434"/>
                  </a:lnTo>
                  <a:cubicBezTo>
                    <a:pt x="2198072" y="1323890"/>
                    <a:pt x="2174825" y="1455728"/>
                    <a:pt x="2125969" y="1578903"/>
                  </a:cubicBezTo>
                  <a:lnTo>
                    <a:pt x="2315656" y="1738063"/>
                  </a:lnTo>
                  <a:lnTo>
                    <a:pt x="2216751" y="1909372"/>
                  </a:lnTo>
                  <a:lnTo>
                    <a:pt x="1984071" y="1824677"/>
                  </a:lnTo>
                  <a:cubicBezTo>
                    <a:pt x="1901826" y="1928575"/>
                    <a:pt x="1799275" y="2014626"/>
                    <a:pt x="1682673" y="2077580"/>
                  </a:cubicBezTo>
                  <a:lnTo>
                    <a:pt x="1725678" y="2321432"/>
                  </a:lnTo>
                  <a:lnTo>
                    <a:pt x="1539796" y="2389087"/>
                  </a:lnTo>
                  <a:lnTo>
                    <a:pt x="1415994" y="2174643"/>
                  </a:lnTo>
                  <a:cubicBezTo>
                    <a:pt x="1286207" y="2201368"/>
                    <a:pt x="1152335" y="2201368"/>
                    <a:pt x="1022547" y="2174643"/>
                  </a:cubicBezTo>
                  <a:lnTo>
                    <a:pt x="898745" y="2389087"/>
                  </a:lnTo>
                  <a:lnTo>
                    <a:pt x="712863" y="2321432"/>
                  </a:lnTo>
                  <a:lnTo>
                    <a:pt x="755868" y="2077580"/>
                  </a:lnTo>
                  <a:cubicBezTo>
                    <a:pt x="639267" y="2014627"/>
                    <a:pt x="536715" y="1928576"/>
                    <a:pt x="454470" y="1824677"/>
                  </a:cubicBezTo>
                  <a:lnTo>
                    <a:pt x="221790" y="1909372"/>
                  </a:lnTo>
                  <a:lnTo>
                    <a:pt x="122885" y="1738063"/>
                  </a:lnTo>
                  <a:lnTo>
                    <a:pt x="312573" y="1578904"/>
                  </a:lnTo>
                  <a:cubicBezTo>
                    <a:pt x="263717" y="1455729"/>
                    <a:pt x="240470" y="1323891"/>
                    <a:pt x="244252" y="1191435"/>
                  </a:cubicBezTo>
                  <a:lnTo>
                    <a:pt x="11567" y="1106751"/>
                  </a:lnTo>
                  <a:lnTo>
                    <a:pt x="45917" y="911945"/>
                  </a:lnTo>
                  <a:lnTo>
                    <a:pt x="293532" y="911952"/>
                  </a:lnTo>
                  <a:cubicBezTo>
                    <a:pt x="335281" y="786190"/>
                    <a:pt x="402217" y="670254"/>
                    <a:pt x="490255" y="571217"/>
                  </a:cubicBezTo>
                  <a:lnTo>
                    <a:pt x="366442" y="356779"/>
                  </a:lnTo>
                  <a:lnTo>
                    <a:pt x="517974" y="229629"/>
                  </a:lnTo>
                  <a:lnTo>
                    <a:pt x="707654" y="388797"/>
                  </a:lnTo>
                  <a:cubicBezTo>
                    <a:pt x="820474" y="319294"/>
                    <a:pt x="946272" y="273507"/>
                    <a:pt x="1077373" y="254230"/>
                  </a:cubicBezTo>
                  <a:lnTo>
                    <a:pt x="1120365" y="10376"/>
                  </a:lnTo>
                  <a:lnTo>
                    <a:pt x="1318176" y="10376"/>
                  </a:lnTo>
                  <a:lnTo>
                    <a:pt x="1361168" y="254230"/>
                  </a:lnTo>
                  <a:cubicBezTo>
                    <a:pt x="1492269" y="273507"/>
                    <a:pt x="1618067" y="319294"/>
                    <a:pt x="1730887" y="388797"/>
                  </a:cubicBez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502955" tIns="583917" rIns="502955" bIns="626564" spcCol="1270" anchor="ctr"/>
            <a:lstStyle/>
            <a:p>
              <a:pPr marL="0" marR="0" lvl="0" indent="0" algn="ctr" defTabSz="4445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Continued Support to </a:t>
              </a:r>
              <a:r>
                <a:rPr kumimoji="0" lang="en-I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MoEFCC’s</a:t>
              </a: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RE Cell 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7C6743-85A2-4856-B464-47F75177EB70}"/>
                </a:ext>
              </a:extLst>
            </p:cNvPr>
            <p:cNvSpPr/>
            <p:nvPr/>
          </p:nvSpPr>
          <p:spPr>
            <a:xfrm>
              <a:off x="2334712" y="2258395"/>
              <a:ext cx="1902082" cy="2307970"/>
            </a:xfrm>
            <a:custGeom>
              <a:avLst/>
              <a:gdLst>
                <a:gd name="connsiteX0" fmla="*/ 1327004 w 1773484"/>
                <a:gd name="connsiteY0" fmla="*/ 449178 h 1773484"/>
                <a:gd name="connsiteX1" fmla="*/ 1588653 w 1773484"/>
                <a:gd name="connsiteY1" fmla="*/ 370322 h 1773484"/>
                <a:gd name="connsiteX2" fmla="*/ 1684930 w 1773484"/>
                <a:gd name="connsiteY2" fmla="*/ 537079 h 1773484"/>
                <a:gd name="connsiteX3" fmla="*/ 1485814 w 1773484"/>
                <a:gd name="connsiteY3" fmla="*/ 724246 h 1773484"/>
                <a:gd name="connsiteX4" fmla="*/ 1485814 w 1773484"/>
                <a:gd name="connsiteY4" fmla="*/ 1049239 h 1773484"/>
                <a:gd name="connsiteX5" fmla="*/ 1684930 w 1773484"/>
                <a:gd name="connsiteY5" fmla="*/ 1236405 h 1773484"/>
                <a:gd name="connsiteX6" fmla="*/ 1588653 w 1773484"/>
                <a:gd name="connsiteY6" fmla="*/ 1403162 h 1773484"/>
                <a:gd name="connsiteX7" fmla="*/ 1327004 w 1773484"/>
                <a:gd name="connsiteY7" fmla="*/ 1324306 h 1773484"/>
                <a:gd name="connsiteX8" fmla="*/ 1045552 w 1773484"/>
                <a:gd name="connsiteY8" fmla="*/ 1486802 h 1773484"/>
                <a:gd name="connsiteX9" fmla="*/ 983019 w 1773484"/>
                <a:gd name="connsiteY9" fmla="*/ 1752825 h 1773484"/>
                <a:gd name="connsiteX10" fmla="*/ 790465 w 1773484"/>
                <a:gd name="connsiteY10" fmla="*/ 1752825 h 1773484"/>
                <a:gd name="connsiteX11" fmla="*/ 727932 w 1773484"/>
                <a:gd name="connsiteY11" fmla="*/ 1486802 h 1773484"/>
                <a:gd name="connsiteX12" fmla="*/ 446480 w 1773484"/>
                <a:gd name="connsiteY12" fmla="*/ 1324306 h 1773484"/>
                <a:gd name="connsiteX13" fmla="*/ 184831 w 1773484"/>
                <a:gd name="connsiteY13" fmla="*/ 1403162 h 1773484"/>
                <a:gd name="connsiteX14" fmla="*/ 88554 w 1773484"/>
                <a:gd name="connsiteY14" fmla="*/ 1236405 h 1773484"/>
                <a:gd name="connsiteX15" fmla="*/ 287670 w 1773484"/>
                <a:gd name="connsiteY15" fmla="*/ 1049238 h 1773484"/>
                <a:gd name="connsiteX16" fmla="*/ 287670 w 1773484"/>
                <a:gd name="connsiteY16" fmla="*/ 724245 h 1773484"/>
                <a:gd name="connsiteX17" fmla="*/ 88554 w 1773484"/>
                <a:gd name="connsiteY17" fmla="*/ 537079 h 1773484"/>
                <a:gd name="connsiteX18" fmla="*/ 184831 w 1773484"/>
                <a:gd name="connsiteY18" fmla="*/ 370322 h 1773484"/>
                <a:gd name="connsiteX19" fmla="*/ 446480 w 1773484"/>
                <a:gd name="connsiteY19" fmla="*/ 449178 h 1773484"/>
                <a:gd name="connsiteX20" fmla="*/ 727932 w 1773484"/>
                <a:gd name="connsiteY20" fmla="*/ 286682 h 1773484"/>
                <a:gd name="connsiteX21" fmla="*/ 790465 w 1773484"/>
                <a:gd name="connsiteY21" fmla="*/ 20659 h 1773484"/>
                <a:gd name="connsiteX22" fmla="*/ 983019 w 1773484"/>
                <a:gd name="connsiteY22" fmla="*/ 20659 h 1773484"/>
                <a:gd name="connsiteX23" fmla="*/ 1045552 w 1773484"/>
                <a:gd name="connsiteY23" fmla="*/ 286682 h 1773484"/>
                <a:gd name="connsiteX24" fmla="*/ 1327004 w 1773484"/>
                <a:gd name="connsiteY24" fmla="*/ 449178 h 177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73484" h="1773484">
                  <a:moveTo>
                    <a:pt x="1327004" y="449178"/>
                  </a:moveTo>
                  <a:lnTo>
                    <a:pt x="1588653" y="370322"/>
                  </a:lnTo>
                  <a:lnTo>
                    <a:pt x="1684930" y="537079"/>
                  </a:lnTo>
                  <a:lnTo>
                    <a:pt x="1485814" y="724246"/>
                  </a:lnTo>
                  <a:cubicBezTo>
                    <a:pt x="1514677" y="830654"/>
                    <a:pt x="1514677" y="942830"/>
                    <a:pt x="1485814" y="1049239"/>
                  </a:cubicBezTo>
                  <a:lnTo>
                    <a:pt x="1684930" y="1236405"/>
                  </a:lnTo>
                  <a:lnTo>
                    <a:pt x="1588653" y="1403162"/>
                  </a:lnTo>
                  <a:lnTo>
                    <a:pt x="1327004" y="1324306"/>
                  </a:lnTo>
                  <a:cubicBezTo>
                    <a:pt x="1249283" y="1402506"/>
                    <a:pt x="1152136" y="1458594"/>
                    <a:pt x="1045552" y="1486802"/>
                  </a:cubicBezTo>
                  <a:lnTo>
                    <a:pt x="983019" y="1752825"/>
                  </a:lnTo>
                  <a:lnTo>
                    <a:pt x="790465" y="1752825"/>
                  </a:lnTo>
                  <a:lnTo>
                    <a:pt x="727932" y="1486802"/>
                  </a:lnTo>
                  <a:cubicBezTo>
                    <a:pt x="621348" y="1458594"/>
                    <a:pt x="524201" y="1402506"/>
                    <a:pt x="446480" y="1324306"/>
                  </a:cubicBezTo>
                  <a:lnTo>
                    <a:pt x="184831" y="1403162"/>
                  </a:lnTo>
                  <a:lnTo>
                    <a:pt x="88554" y="1236405"/>
                  </a:lnTo>
                  <a:lnTo>
                    <a:pt x="287670" y="1049238"/>
                  </a:lnTo>
                  <a:cubicBezTo>
                    <a:pt x="258807" y="942830"/>
                    <a:pt x="258807" y="830654"/>
                    <a:pt x="287670" y="724245"/>
                  </a:cubicBezTo>
                  <a:lnTo>
                    <a:pt x="88554" y="537079"/>
                  </a:lnTo>
                  <a:lnTo>
                    <a:pt x="184831" y="370322"/>
                  </a:lnTo>
                  <a:lnTo>
                    <a:pt x="446480" y="449178"/>
                  </a:lnTo>
                  <a:cubicBezTo>
                    <a:pt x="524201" y="370978"/>
                    <a:pt x="621348" y="314890"/>
                    <a:pt x="727932" y="286682"/>
                  </a:cubicBezTo>
                  <a:lnTo>
                    <a:pt x="790465" y="20659"/>
                  </a:lnTo>
                  <a:lnTo>
                    <a:pt x="983019" y="20659"/>
                  </a:lnTo>
                  <a:lnTo>
                    <a:pt x="1045552" y="286682"/>
                  </a:lnTo>
                  <a:cubicBezTo>
                    <a:pt x="1152136" y="314890"/>
                    <a:pt x="1249283" y="370978"/>
                    <a:pt x="1327004" y="449178"/>
                  </a:cubicBezTo>
                  <a:close/>
                </a:path>
              </a:pathLst>
            </a:cu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459180" tIns="461878" rIns="459180" bIns="461878" spcCol="1270" anchor="ctr"/>
            <a:lstStyle/>
            <a:p>
              <a:pPr marL="0" marR="0" lvl="0" indent="0" algn="ctr" defTabSz="4445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Support to 3-4 NITI Aayog CE committees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70EF41-FAC0-4F57-A89D-F64A9DCBDAD6}"/>
                </a:ext>
              </a:extLst>
            </p:cNvPr>
            <p:cNvSpPr/>
            <p:nvPr/>
          </p:nvSpPr>
          <p:spPr>
            <a:xfrm>
              <a:off x="3260944" y="912344"/>
              <a:ext cx="2703628" cy="2242890"/>
            </a:xfrm>
            <a:custGeom>
              <a:avLst/>
              <a:gdLst>
                <a:gd name="connsiteX0" fmla="*/ 1300193 w 1737652"/>
                <a:gd name="connsiteY0" fmla="*/ 440103 h 1737652"/>
                <a:gd name="connsiteX1" fmla="*/ 1556555 w 1737652"/>
                <a:gd name="connsiteY1" fmla="*/ 362840 h 1737652"/>
                <a:gd name="connsiteX2" fmla="*/ 1650887 w 1737652"/>
                <a:gd name="connsiteY2" fmla="*/ 526228 h 1737652"/>
                <a:gd name="connsiteX3" fmla="*/ 1455794 w 1737652"/>
                <a:gd name="connsiteY3" fmla="*/ 709613 h 1737652"/>
                <a:gd name="connsiteX4" fmla="*/ 1455794 w 1737652"/>
                <a:gd name="connsiteY4" fmla="*/ 1028039 h 1737652"/>
                <a:gd name="connsiteX5" fmla="*/ 1650887 w 1737652"/>
                <a:gd name="connsiteY5" fmla="*/ 1211424 h 1737652"/>
                <a:gd name="connsiteX6" fmla="*/ 1556555 w 1737652"/>
                <a:gd name="connsiteY6" fmla="*/ 1374812 h 1737652"/>
                <a:gd name="connsiteX7" fmla="*/ 1300193 w 1737652"/>
                <a:gd name="connsiteY7" fmla="*/ 1297549 h 1737652"/>
                <a:gd name="connsiteX8" fmla="*/ 1024428 w 1737652"/>
                <a:gd name="connsiteY8" fmla="*/ 1456762 h 1737652"/>
                <a:gd name="connsiteX9" fmla="*/ 963158 w 1737652"/>
                <a:gd name="connsiteY9" fmla="*/ 1717410 h 1737652"/>
                <a:gd name="connsiteX10" fmla="*/ 774494 w 1737652"/>
                <a:gd name="connsiteY10" fmla="*/ 1717410 h 1737652"/>
                <a:gd name="connsiteX11" fmla="*/ 713225 w 1737652"/>
                <a:gd name="connsiteY11" fmla="*/ 1456762 h 1737652"/>
                <a:gd name="connsiteX12" fmla="*/ 437460 w 1737652"/>
                <a:gd name="connsiteY12" fmla="*/ 1297549 h 1737652"/>
                <a:gd name="connsiteX13" fmla="*/ 181097 w 1737652"/>
                <a:gd name="connsiteY13" fmla="*/ 1374812 h 1737652"/>
                <a:gd name="connsiteX14" fmla="*/ 86765 w 1737652"/>
                <a:gd name="connsiteY14" fmla="*/ 1211424 h 1737652"/>
                <a:gd name="connsiteX15" fmla="*/ 281858 w 1737652"/>
                <a:gd name="connsiteY15" fmla="*/ 1028039 h 1737652"/>
                <a:gd name="connsiteX16" fmla="*/ 281858 w 1737652"/>
                <a:gd name="connsiteY16" fmla="*/ 709613 h 1737652"/>
                <a:gd name="connsiteX17" fmla="*/ 86765 w 1737652"/>
                <a:gd name="connsiteY17" fmla="*/ 526228 h 1737652"/>
                <a:gd name="connsiteX18" fmla="*/ 181097 w 1737652"/>
                <a:gd name="connsiteY18" fmla="*/ 362840 h 1737652"/>
                <a:gd name="connsiteX19" fmla="*/ 437459 w 1737652"/>
                <a:gd name="connsiteY19" fmla="*/ 440103 h 1737652"/>
                <a:gd name="connsiteX20" fmla="*/ 713224 w 1737652"/>
                <a:gd name="connsiteY20" fmla="*/ 280890 h 1737652"/>
                <a:gd name="connsiteX21" fmla="*/ 774494 w 1737652"/>
                <a:gd name="connsiteY21" fmla="*/ 20242 h 1737652"/>
                <a:gd name="connsiteX22" fmla="*/ 963158 w 1737652"/>
                <a:gd name="connsiteY22" fmla="*/ 20242 h 1737652"/>
                <a:gd name="connsiteX23" fmla="*/ 1024427 w 1737652"/>
                <a:gd name="connsiteY23" fmla="*/ 280890 h 1737652"/>
                <a:gd name="connsiteX24" fmla="*/ 1300192 w 1737652"/>
                <a:gd name="connsiteY24" fmla="*/ 440103 h 1737652"/>
                <a:gd name="connsiteX25" fmla="*/ 1300193 w 1737652"/>
                <a:gd name="connsiteY25" fmla="*/ 440103 h 173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7652" h="1737652">
                  <a:moveTo>
                    <a:pt x="1118434" y="439545"/>
                  </a:moveTo>
                  <a:lnTo>
                    <a:pt x="1304293" y="324434"/>
                  </a:lnTo>
                  <a:lnTo>
                    <a:pt x="1413218" y="433359"/>
                  </a:lnTo>
                  <a:lnTo>
                    <a:pt x="1298107" y="619218"/>
                  </a:lnTo>
                  <a:cubicBezTo>
                    <a:pt x="1342443" y="695467"/>
                    <a:pt x="1365670" y="782151"/>
                    <a:pt x="1365398" y="870352"/>
                  </a:cubicBezTo>
                  <a:lnTo>
                    <a:pt x="1558017" y="973756"/>
                  </a:lnTo>
                  <a:lnTo>
                    <a:pt x="1518148" y="1122550"/>
                  </a:lnTo>
                  <a:lnTo>
                    <a:pt x="1299634" y="1115790"/>
                  </a:lnTo>
                  <a:cubicBezTo>
                    <a:pt x="1255767" y="1192311"/>
                    <a:pt x="1192311" y="1255768"/>
                    <a:pt x="1115791" y="1299634"/>
                  </a:cubicBezTo>
                  <a:lnTo>
                    <a:pt x="1122550" y="1518148"/>
                  </a:lnTo>
                  <a:lnTo>
                    <a:pt x="973756" y="1558017"/>
                  </a:lnTo>
                  <a:lnTo>
                    <a:pt x="870353" y="1365398"/>
                  </a:lnTo>
                  <a:cubicBezTo>
                    <a:pt x="782151" y="1365670"/>
                    <a:pt x="695468" y="1342443"/>
                    <a:pt x="619218" y="1298107"/>
                  </a:cubicBezTo>
                  <a:lnTo>
                    <a:pt x="433359" y="1413218"/>
                  </a:lnTo>
                  <a:lnTo>
                    <a:pt x="324434" y="1304293"/>
                  </a:lnTo>
                  <a:lnTo>
                    <a:pt x="439545" y="1118434"/>
                  </a:lnTo>
                  <a:cubicBezTo>
                    <a:pt x="395209" y="1042185"/>
                    <a:pt x="371982" y="955501"/>
                    <a:pt x="372254" y="867300"/>
                  </a:cubicBezTo>
                  <a:lnTo>
                    <a:pt x="179635" y="763896"/>
                  </a:lnTo>
                  <a:lnTo>
                    <a:pt x="219504" y="615102"/>
                  </a:lnTo>
                  <a:lnTo>
                    <a:pt x="438018" y="621862"/>
                  </a:lnTo>
                  <a:cubicBezTo>
                    <a:pt x="481885" y="545341"/>
                    <a:pt x="545341" y="481884"/>
                    <a:pt x="621861" y="438018"/>
                  </a:cubicBezTo>
                  <a:lnTo>
                    <a:pt x="615102" y="219504"/>
                  </a:lnTo>
                  <a:lnTo>
                    <a:pt x="763896" y="179635"/>
                  </a:lnTo>
                  <a:lnTo>
                    <a:pt x="867299" y="372254"/>
                  </a:lnTo>
                  <a:cubicBezTo>
                    <a:pt x="955501" y="371982"/>
                    <a:pt x="1042184" y="395209"/>
                    <a:pt x="1118434" y="439545"/>
                  </a:cubicBezTo>
                  <a:lnTo>
                    <a:pt x="1118434" y="439545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589083" tIns="589083" rIns="589083" bIns="589083" spcCol="1270" anchor="ctr"/>
            <a:lstStyle/>
            <a:p>
              <a:pPr marL="0" marR="0" lvl="0" indent="0" algn="ctr" defTabSz="4445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Action Plan &amp; Pilot Implementation </a:t>
              </a:r>
            </a:p>
          </p:txBody>
        </p:sp>
        <p:sp>
          <p:nvSpPr>
            <p:cNvPr id="17" name="Arrow: Circular 16">
              <a:extLst>
                <a:ext uri="{FF2B5EF4-FFF2-40B4-BE49-F238E27FC236}">
                  <a16:creationId xmlns:a16="http://schemas.microsoft.com/office/drawing/2014/main" id="{C59F7DE4-8ECB-4546-8AC5-3122DDC2BCD6}"/>
                </a:ext>
              </a:extLst>
            </p:cNvPr>
            <p:cNvSpPr/>
            <p:nvPr/>
          </p:nvSpPr>
          <p:spPr>
            <a:xfrm>
              <a:off x="3697341" y="2653640"/>
              <a:ext cx="3120942" cy="3120680"/>
            </a:xfrm>
            <a:prstGeom prst="circularArrow">
              <a:avLst>
                <a:gd name="adj1" fmla="val 4687"/>
                <a:gd name="adj2" fmla="val 299029"/>
                <a:gd name="adj3" fmla="val 2521631"/>
                <a:gd name="adj4" fmla="val 15849553"/>
                <a:gd name="adj5" fmla="val 5469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Shape 17">
              <a:extLst>
                <a:ext uri="{FF2B5EF4-FFF2-40B4-BE49-F238E27FC236}">
                  <a16:creationId xmlns:a16="http://schemas.microsoft.com/office/drawing/2014/main" id="{C1BD6279-037A-4ED9-ACF4-14B10AC8DA2B}"/>
                </a:ext>
              </a:extLst>
            </p:cNvPr>
            <p:cNvSpPr/>
            <p:nvPr/>
          </p:nvSpPr>
          <p:spPr>
            <a:xfrm>
              <a:off x="2148957" y="2052043"/>
              <a:ext cx="2267231" cy="2268287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rrow: Circular 20">
              <a:extLst>
                <a:ext uri="{FF2B5EF4-FFF2-40B4-BE49-F238E27FC236}">
                  <a16:creationId xmlns:a16="http://schemas.microsoft.com/office/drawing/2014/main" id="{4927EFDD-82B0-4E2C-8D51-78354CFACAEC}"/>
                </a:ext>
              </a:extLst>
            </p:cNvPr>
            <p:cNvSpPr/>
            <p:nvPr/>
          </p:nvSpPr>
          <p:spPr>
            <a:xfrm>
              <a:off x="3054832" y="840915"/>
              <a:ext cx="2445353" cy="2444480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F31BC90B-E178-40A7-AC9B-7880B37254EC}"/>
              </a:ext>
            </a:extLst>
          </p:cNvPr>
          <p:cNvSpPr/>
          <p:nvPr/>
        </p:nvSpPr>
        <p:spPr>
          <a:xfrm>
            <a:off x="290513" y="2105025"/>
            <a:ext cx="2195512" cy="88265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Knowledge Exchange 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49FAA53D-6DB3-4980-BDB1-54EA0DD898D4}"/>
              </a:ext>
            </a:extLst>
          </p:cNvPr>
          <p:cNvSpPr/>
          <p:nvPr/>
        </p:nvSpPr>
        <p:spPr>
          <a:xfrm>
            <a:off x="301625" y="3148013"/>
            <a:ext cx="2413000" cy="125888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Best Practices and Expertise from EU Member States 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439C0C97-D4CD-4C15-BF29-FE01EF674A86}"/>
              </a:ext>
            </a:extLst>
          </p:cNvPr>
          <p:cNvSpPr/>
          <p:nvPr/>
        </p:nvSpPr>
        <p:spPr>
          <a:xfrm>
            <a:off x="314325" y="4519613"/>
            <a:ext cx="2293938" cy="82073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Capacity Building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8206</TotalTime>
  <Words>1228</Words>
  <Application>Microsoft Office PowerPoint</Application>
  <PresentationFormat>On-screen Show (4:3)</PresentationFormat>
  <Paragraphs>147</Paragraphs>
  <Slides>15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GIZ Gravur Cond</vt:lpstr>
      <vt:lpstr>Wingdings</vt:lpstr>
      <vt:lpstr>Office Theme</vt:lpstr>
      <vt:lpstr>1_Office Theme</vt:lpstr>
      <vt:lpstr>2_Office Theme</vt:lpstr>
      <vt:lpstr>3_Office Theme</vt:lpstr>
      <vt:lpstr>Acrobat Document</vt:lpstr>
      <vt:lpstr>PowerPoint Presentation</vt:lpstr>
      <vt:lpstr>PowerPoint Presentation</vt:lpstr>
      <vt:lpstr>EU Resource Efficiency Initiative (REI) - II</vt:lpstr>
      <vt:lpstr>PowerPoint Presentation</vt:lpstr>
      <vt:lpstr>  Life cycle Approach to RE and Circular Economy </vt:lpstr>
      <vt:lpstr>PowerPoint Presentation</vt:lpstr>
      <vt:lpstr>PowerPoint Presentation</vt:lpstr>
      <vt:lpstr>PowerPoint Presentation</vt:lpstr>
      <vt:lpstr>Continued Mainstreaming of RE&amp;CE &amp; Leveraging Partnerships </vt:lpstr>
      <vt:lpstr>Pilot Measure: Upcycling  Discarded Fishing Nets in Goa </vt:lpstr>
      <vt:lpstr>Pilot Measure  - Circular Ceramics</vt:lpstr>
      <vt:lpstr>Pilot Measure: Supporting Development of Waste Recycling Park  </vt:lpstr>
      <vt:lpstr>Overview Result 3: Key Activities </vt:lpstr>
      <vt:lpstr>Resilience and Circular Economy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GIZ</dc:creator>
  <cp:lastModifiedBy>Prakash, Reva GIZ IN</cp:lastModifiedBy>
  <cp:revision>491</cp:revision>
  <dcterms:created xsi:type="dcterms:W3CDTF">2017-06-21T11:37:39Z</dcterms:created>
  <dcterms:modified xsi:type="dcterms:W3CDTF">2023-05-09T05:23:38Z</dcterms:modified>
</cp:coreProperties>
</file>